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</p:sldMasterIdLst>
  <p:notesMasterIdLst>
    <p:notesMasterId r:id="rId7"/>
  </p:notesMasterIdLst>
  <p:sldIdLst>
    <p:sldId id="259" r:id="rId5"/>
    <p:sldId id="265" r:id="rId6"/>
    <p:sldId id="277" r:id="rId8"/>
    <p:sldId id="278" r:id="rId9"/>
    <p:sldId id="266" r:id="rId10"/>
    <p:sldId id="261" r:id="rId11"/>
    <p:sldId id="279" r:id="rId12"/>
    <p:sldId id="286" r:id="rId13"/>
    <p:sldId id="267" r:id="rId14"/>
    <p:sldId id="268" r:id="rId15"/>
    <p:sldId id="280" r:id="rId16"/>
    <p:sldId id="281" r:id="rId17"/>
    <p:sldId id="269" r:id="rId18"/>
    <p:sldId id="282" r:id="rId19"/>
    <p:sldId id="287" r:id="rId20"/>
    <p:sldId id="271" r:id="rId21"/>
    <p:sldId id="272" r:id="rId22"/>
    <p:sldId id="288" r:id="rId23"/>
    <p:sldId id="289" r:id="rId24"/>
    <p:sldId id="273" r:id="rId25"/>
    <p:sldId id="285" r:id="rId26"/>
    <p:sldId id="274" r:id="rId27"/>
    <p:sldId id="290" r:id="rId28"/>
    <p:sldId id="291" r:id="rId29"/>
    <p:sldId id="292" r:id="rId30"/>
    <p:sldId id="297" r:id="rId31"/>
    <p:sldId id="275" r:id="rId32"/>
    <p:sldId id="293" r:id="rId33"/>
    <p:sldId id="295" r:id="rId34"/>
    <p:sldId id="294" r:id="rId35"/>
    <p:sldId id="283" r:id="rId36"/>
    <p:sldId id="284" r:id="rId37"/>
    <p:sldId id="296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7" r:id="rId74"/>
    <p:sldId id="336" r:id="rId75"/>
  </p:sldIdLst>
  <p:sldSz cx="12192000" cy="6858000"/>
  <p:notesSz cx="6858000" cy="9144000"/>
  <p:custDataLst>
    <p:tags r:id="rId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91187" autoAdjust="0"/>
  </p:normalViewPr>
  <p:slideViewPr>
    <p:cSldViewPr snapToGrid="0">
      <p:cViewPr varScale="1">
        <p:scale>
          <a:sx n="104" d="100"/>
          <a:sy n="104" d="100"/>
        </p:scale>
        <p:origin x="906" y="120"/>
      </p:cViewPr>
      <p:guideLst/>
    </p:cSldViewPr>
  </p:slideViewPr>
  <p:outlineViewPr>
    <p:cViewPr>
      <p:scale>
        <a:sx n="33" d="100"/>
        <a:sy n="33" d="100"/>
      </p:scale>
      <p:origin x="0" y="-7955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25" d="100"/>
          <a:sy n="125" d="100"/>
        </p:scale>
        <p:origin x="30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9" Type="http://schemas.openxmlformats.org/officeDocument/2006/relationships/tags" Target="tags/tag1.xml"/><Relationship Id="rId78" Type="http://schemas.openxmlformats.org/officeDocument/2006/relationships/tableStyles" Target="tableStyles.xml"/><Relationship Id="rId77" Type="http://schemas.openxmlformats.org/officeDocument/2006/relationships/viewProps" Target="viewProps.xml"/><Relationship Id="rId76" Type="http://schemas.openxmlformats.org/officeDocument/2006/relationships/presProps" Target="presProps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E2A2A-86BC-4D6E-A3C1-836DA945A4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2D21A-DD2C-4D89-B75E-9A853AD048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Should be able to write to a particular section of a protected file , Example: Shadow File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be done using Privileged programs 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Daemons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Set-UID Programs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are environment variables?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are path environment variables?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does System() work?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can System(“ls”) be exploited?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path environment variable?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does System() work?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Attack on System(“ls”)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Talk about the case study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Different scenarios 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scenario 2 is vulnerable and how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Fix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Define what environment variables 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Ways of accessing environment variables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envp</a:t>
            </a:r>
            <a:r>
              <a:rPr lang="en-US" dirty="0"/>
              <a:t>[] and environ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Recommended approach is to use environ – reason explained in following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Getting environment variables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argument in execve() system call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Getting environment variables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argument in execve() system call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Adding or deleting environment variables or modifying the value of existing one, there not be enough space in 1 &amp; 2. In this case, the entire environment variable block may change to a different location (usually in the heap)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this change happens, the environ variable should be changed accordingly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program can change their environment variables using </a:t>
            </a:r>
            <a:r>
              <a:rPr lang="en-US" dirty="0" err="1"/>
              <a:t>putenv</a:t>
            </a:r>
            <a:r>
              <a:rPr lang="en-US" dirty="0"/>
              <a:t>(), </a:t>
            </a:r>
            <a:r>
              <a:rPr lang="en-US" dirty="0" err="1"/>
              <a:t>setenv</a:t>
            </a:r>
            <a:r>
              <a:rPr lang="en-US" dirty="0"/>
              <a:t>()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/</a:t>
            </a:r>
            <a:r>
              <a:rPr lang="en-US" dirty="0" err="1"/>
              <a:t>proc</a:t>
            </a:r>
            <a:r>
              <a:rPr lang="en-US" dirty="0"/>
              <a:t>/$$/environ:</a:t>
            </a:r>
            <a:r>
              <a:rPr lang="en-US" baseline="0" dirty="0"/>
              <a:t>  $$ will be replaced by the shell with the current process’s ID, so /</a:t>
            </a:r>
            <a:r>
              <a:rPr lang="en-US" baseline="0" dirty="0" err="1"/>
              <a:t>proc</a:t>
            </a:r>
            <a:r>
              <a:rPr lang="en-US" baseline="0" dirty="0"/>
              <a:t>/$$/environ basically contains the environment variables of the current process.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 shell variables become environment variables and why?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Fork()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Execve()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type of shell variables become the new environment variables?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Shell variables copied from environment variables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User defined shell variables using “export”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 in next slide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Reason behind only LOGNAME and LOGNAME3 being printing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Unset function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</a:t>
            </a:r>
            <a:r>
              <a:rPr lang="en-US" dirty="0" err="1"/>
              <a:t>env</a:t>
            </a:r>
            <a:r>
              <a:rPr lang="en-US" dirty="0"/>
              <a:t> is run as a child process is in next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Overview of each of the parts and what they do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Linker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Library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External program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Application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Static linking copies code and wastes a lot of memory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time of a security path, everything will have to patched manually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Hence, dynamic linking is the recommended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are shared libraries?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loading into memory, loader passes control to dynamic linker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Linker finds implementation of </a:t>
            </a:r>
            <a:r>
              <a:rPr lang="en-US" dirty="0" err="1"/>
              <a:t>printf</a:t>
            </a:r>
            <a:r>
              <a:rPr lang="en-US" dirty="0"/>
              <a:t>() for shared libraries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linking is complete the control is given to main(0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Even though both the programs are identical, we see a difference.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myenv</a:t>
            </a:r>
            <a:r>
              <a:rPr lang="en-US" dirty="0"/>
              <a:t> does not even display those two environment variables 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LD_PRELOAD defined by us poses no threat.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Review of the capability leaking case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Bob potentially gets access to root account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attack surface expands for a privileged program when they invoke an external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Explanation of different types of user id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Relationship showing changes in RUID and EUID for user SEED when they run a program which is owned by themselves, by MARY and by ROOT.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locale subsystem?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Consists of a set of a set of databases and library functions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Store language and country specific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a command is executed from shell, a new process will be created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shell sets this new process’s environment variable PWD using shell variable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Hence, the value can be tampered with by the user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this program were a Set-UID users could exploit it by setting the PWD variable to a arbitrary long string. 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Attackers can further exploit the buffer overflow to gain privileges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From the functionality perspective, Set-UID performs better. This is because it does not require a running background process. 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From the security perspective, Set-UID approach has a much broader attack surface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Describe part (a) of figure in previous slide – how environment variables come from a normal process and cannot be trusted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Describe part (b) of figure in previous slide – how service is started by a privileged parent process, so the environment variables comes from a trusted source. Although attackers can still attack using other attack surfaces, there is no way for them to do it using environment variables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Android which is built on top of Linux removed the Set-UID and Set-GID mechanism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Create a program which runs like cat and change its ownership to root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Try to cat the /</a:t>
            </a:r>
            <a:r>
              <a:rPr lang="en-US" dirty="0" err="1"/>
              <a:t>etc</a:t>
            </a:r>
            <a:r>
              <a:rPr lang="en-US" dirty="0"/>
              <a:t>/shadow file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Convert the program into Set-UID program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try to cat the /</a:t>
            </a:r>
            <a:r>
              <a:rPr lang="en-US" dirty="0" err="1"/>
              <a:t>etc</a:t>
            </a:r>
            <a:r>
              <a:rPr lang="en-US" dirty="0"/>
              <a:t>/shadow file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Difference between set-</a:t>
            </a:r>
            <a:r>
              <a:rPr lang="en-US" dirty="0" err="1"/>
              <a:t>uid</a:t>
            </a:r>
            <a:r>
              <a:rPr lang="en-US" dirty="0"/>
              <a:t> and </a:t>
            </a:r>
            <a:r>
              <a:rPr lang="en-US" dirty="0" err="1"/>
              <a:t>sudo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Defining why set-</a:t>
            </a:r>
            <a:r>
              <a:rPr lang="en-US" dirty="0" err="1"/>
              <a:t>uid</a:t>
            </a:r>
            <a:r>
              <a:rPr lang="en-US" dirty="0"/>
              <a:t> is secure and relating it to superman story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programs should not be turned into set-</a:t>
            </a:r>
            <a:r>
              <a:rPr lang="en-US" dirty="0" err="1"/>
              <a:t>uid</a:t>
            </a:r>
            <a:r>
              <a:rPr lang="en-US" dirty="0"/>
              <a:t>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Talking about attacks on superman’s strategy and relating it to how hackers can try to attack any mechanism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Carrying on from superman story, relate it to the attack surface on set-</a:t>
            </a:r>
            <a:r>
              <a:rPr lang="en-US" dirty="0" err="1"/>
              <a:t>uid</a:t>
            </a:r>
            <a:r>
              <a:rPr lang="en-US" dirty="0"/>
              <a:t> programs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4F06F-1185-4038-BF21-B45636E4FE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1839-6023-495D-A5EE-7FD3D5EC3D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632A-BD33-456A-B455-3A773F041F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1839-6023-495D-A5EE-7FD3D5EC3D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632A-BD33-456A-B455-3A773F041F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1839-6023-495D-A5EE-7FD3D5EC3D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632A-BD33-456A-B455-3A773F041F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1839-6023-495D-A5EE-7FD3D5EC3D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632A-BD33-456A-B455-3A773F041F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1839-6023-495D-A5EE-7FD3D5EC3D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632A-BD33-456A-B455-3A773F041F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1839-6023-495D-A5EE-7FD3D5EC3D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632A-BD33-456A-B455-3A773F041F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1839-6023-495D-A5EE-7FD3D5EC3D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632A-BD33-456A-B455-3A773F041F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1839-6023-495D-A5EE-7FD3D5EC3D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632A-BD33-456A-B455-3A773F041F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1839-6023-495D-A5EE-7FD3D5EC3D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632A-BD33-456A-B455-3A773F041F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1839-6023-495D-A5EE-7FD3D5EC3D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632A-BD33-456A-B455-3A773F041F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1839-6023-495D-A5EE-7FD3D5EC3D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632A-BD33-456A-B455-3A773F041F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/>
        </p:nvSpPr>
        <p:spPr>
          <a:xfrm>
            <a:off x="609600" y="3810000"/>
            <a:ext cx="109600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800" b="1" i="0" u="none" strike="noStrike" cap="none">
              <a:solidFill>
                <a:srgbClr val="98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altLang="en-GB" sz="3000" b="1" i="0" u="none" strike="noStrike" cap="none">
                <a:solidFill>
                  <a:srgbClr val="98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Liu Shu</a:t>
            </a:r>
            <a:r>
              <a:rPr lang="en-US" altLang="zh-CN" sz="3000" b="1" i="0" u="none" strike="noStrike" cap="none">
                <a:solidFill>
                  <a:srgbClr val="98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</a:t>
            </a:r>
            <a:r>
              <a:rPr lang="en-US" altLang="en-GB" sz="3000" b="1" i="0" u="none" strike="noStrike" cap="none">
                <a:solidFill>
                  <a:srgbClr val="98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						</a:t>
            </a:r>
            <a:r>
              <a:rPr lang="en-US" altLang="en-GB" sz="2400" b="1">
                <a:solidFill>
                  <a:srgbClr val="98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ls1114988147@foxmail.com</a:t>
            </a:r>
            <a:endParaRPr lang="en-US" altLang="en-GB" sz="3000" b="1" i="0" u="none" strike="noStrike" cap="none">
              <a:solidFill>
                <a:srgbClr val="98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altLang="en-GB" sz="3000" b="1" i="0" u="none" strike="noStrike" cap="none">
                <a:solidFill>
                  <a:srgbClr val="98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</a:t>
            </a:r>
            <a:r>
              <a:rPr lang="en-GB" sz="3000" b="1" i="0" u="none" strike="noStrike" cap="none">
                <a:solidFill>
                  <a:srgbClr val="98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Riccardo Spolaor, Ph.D</a:t>
            </a:r>
            <a:r>
              <a:rPr lang="en-GB" sz="2400" b="1" i="0" u="none" strike="noStrike" cap="none">
                <a:solidFill>
                  <a:srgbClr val="98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		 </a:t>
            </a:r>
            <a:r>
              <a:rPr lang="en-US" altLang="en-GB" sz="2400" b="1" i="0" u="none" strike="noStrike" cap="none">
                <a:solidFill>
                  <a:srgbClr val="98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	</a:t>
            </a:r>
            <a:r>
              <a:rPr lang="en-GB" sz="2400" b="1" i="0" u="none" strike="noStrike" cap="none">
                <a:solidFill>
                  <a:srgbClr val="98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rspolaor@sdu.edu.cn</a:t>
            </a:r>
            <a:endParaRPr lang="en-GB" sz="2400" b="1" i="0" u="none" strike="noStrike" cap="none">
              <a:solidFill>
                <a:srgbClr val="98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n-US" sz="2400" b="0" i="0" u="none" strike="noStrike" cap="none">
              <a:solidFill>
                <a:srgbClr val="98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" name="Google Shape;7;p30"/>
          <p:cNvCxnSpPr/>
          <p:nvPr/>
        </p:nvCxnSpPr>
        <p:spPr>
          <a:xfrm>
            <a:off x="904733" y="3741575"/>
            <a:ext cx="10363200" cy="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8;p30"/>
          <p:cNvSpPr txBox="1"/>
          <p:nvPr/>
        </p:nvSpPr>
        <p:spPr>
          <a:xfrm>
            <a:off x="923467" y="5312774"/>
            <a:ext cx="10556400" cy="1131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GB" sz="2000" b="1" i="0" u="none" strike="noStrike" cap="none">
                <a:solidFill>
                  <a:srgbClr val="98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Shandong University, School of Computer Science and Technology</a:t>
            </a:r>
            <a:endParaRPr lang="en-GB" sz="2000" b="1" i="0" u="none" strike="noStrike" cap="none">
              <a:solidFill>
                <a:srgbClr val="98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1" i="0" u="none" strike="noStrike" cap="none">
              <a:solidFill>
                <a:srgbClr val="98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1" i="0" u="none" strike="noStrike" cap="none">
              <a:solidFill>
                <a:srgbClr val="98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9" name="Google Shape;9;p30"/>
          <p:cNvCxnSpPr/>
          <p:nvPr/>
        </p:nvCxnSpPr>
        <p:spPr>
          <a:xfrm>
            <a:off x="904733" y="5189375"/>
            <a:ext cx="10363200" cy="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10;p30"/>
          <p:cNvCxnSpPr/>
          <p:nvPr/>
        </p:nvCxnSpPr>
        <p:spPr>
          <a:xfrm>
            <a:off x="904733" y="1867672"/>
            <a:ext cx="10363200" cy="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11;p30"/>
          <p:cNvPicPr preferRelativeResize="0"/>
          <p:nvPr/>
        </p:nvPicPr>
        <p:blipFill rotWithShape="1">
          <a:blip r:embed="rId2"/>
          <a:srcRect b="24772"/>
          <a:stretch>
            <a:fillRect/>
          </a:stretch>
        </p:blipFill>
        <p:spPr>
          <a:xfrm>
            <a:off x="9914255" y="64135"/>
            <a:ext cx="1730375" cy="16795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2"/>
          <p:cNvSpPr/>
          <p:nvPr/>
        </p:nvSpPr>
        <p:spPr>
          <a:xfrm>
            <a:off x="9648167" y="6573400"/>
            <a:ext cx="2543600" cy="2019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32"/>
          <p:cNvSpPr/>
          <p:nvPr/>
        </p:nvSpPr>
        <p:spPr>
          <a:xfrm>
            <a:off x="318400" y="6573400"/>
            <a:ext cx="6558800" cy="2019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16;p32"/>
          <p:cNvSpPr txBox="1"/>
          <p:nvPr/>
        </p:nvSpPr>
        <p:spPr>
          <a:xfrm>
            <a:off x="6977467" y="6573400"/>
            <a:ext cx="2570400" cy="2019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altLang="en-GB" sz="1200" b="1" i="1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Liu Shuo - </a:t>
            </a:r>
            <a:r>
              <a:rPr lang="en-GB" sz="1200" b="1" i="1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Riccardo Spolaor</a:t>
            </a:r>
            <a:endParaRPr sz="1200" b="1" i="1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" name="Google Shape;17;p32"/>
          <p:cNvSpPr txBox="1"/>
          <p:nvPr/>
        </p:nvSpPr>
        <p:spPr>
          <a:xfrm>
            <a:off x="94500" y="6573400"/>
            <a:ext cx="35631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1000" b="1" i="1" u="none" strike="noStrike" cap="none" dirty="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Laboratory - </a:t>
            </a:r>
            <a:r>
              <a:rPr lang="en-GB" sz="1000" b="1" i="1" u="none" strike="noStrike" cap="none" dirty="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Introduction to information security     </a:t>
            </a:r>
            <a:endParaRPr sz="1000" b="1" i="1" u="none" strike="noStrike" cap="none" dirty="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18" name="Google Shape;18;p32"/>
          <p:cNvCxnSpPr/>
          <p:nvPr/>
        </p:nvCxnSpPr>
        <p:spPr>
          <a:xfrm rot="10800000">
            <a:off x="216800" y="940253"/>
            <a:ext cx="11873600" cy="93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" name="Google Shape;19;p32"/>
          <p:cNvPicPr preferRelativeResize="0"/>
          <p:nvPr/>
        </p:nvPicPr>
        <p:blipFill rotWithShape="1">
          <a:blip r:embed="rId2"/>
          <a:srcRect b="24772"/>
          <a:stretch>
            <a:fillRect/>
          </a:stretch>
        </p:blipFill>
        <p:spPr>
          <a:xfrm>
            <a:off x="10818495" y="64135"/>
            <a:ext cx="826770" cy="8470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C1839-6023-495D-A5EE-7FD3D5EC3D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1632A-BD33-456A-B455-3A773F041F71}" type="slidenum">
              <a:rPr lang="zh-CN" altLang="en-US" smtClean="0"/>
            </a:fld>
            <a:endParaRPr lang="zh-CN" altLang="en-US"/>
          </a:p>
        </p:txBody>
      </p:sp>
      <p:sp>
        <p:nvSpPr>
          <p:cNvPr id="7" name="Google Shape;14;p32"/>
          <p:cNvSpPr/>
          <p:nvPr userDrawn="1"/>
        </p:nvSpPr>
        <p:spPr>
          <a:xfrm>
            <a:off x="9648167" y="6573400"/>
            <a:ext cx="2543600" cy="2019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15;p32"/>
          <p:cNvSpPr/>
          <p:nvPr userDrawn="1"/>
        </p:nvSpPr>
        <p:spPr>
          <a:xfrm>
            <a:off x="318400" y="6573400"/>
            <a:ext cx="6558800" cy="2019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16;p32"/>
          <p:cNvSpPr txBox="1"/>
          <p:nvPr userDrawn="1"/>
        </p:nvSpPr>
        <p:spPr>
          <a:xfrm>
            <a:off x="6977467" y="6573400"/>
            <a:ext cx="2570400" cy="2019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altLang="en-GB" sz="1200" b="1" i="1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Liu Shuo - </a:t>
            </a:r>
            <a:r>
              <a:rPr lang="en-GB" sz="1200" b="1" i="1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Riccardo Spolaor</a:t>
            </a:r>
            <a:endParaRPr sz="1200" b="1" i="1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" name="Google Shape;17;p32"/>
          <p:cNvSpPr txBox="1"/>
          <p:nvPr userDrawn="1"/>
        </p:nvSpPr>
        <p:spPr>
          <a:xfrm>
            <a:off x="94500" y="6573400"/>
            <a:ext cx="35631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1000" b="1" i="1" u="none" strike="noStrike" cap="none" dirty="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Laboratory - </a:t>
            </a:r>
            <a:r>
              <a:rPr lang="en-GB" sz="1000" b="1" i="1" u="none" strike="noStrike" cap="none" dirty="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Introduction to information security     </a:t>
            </a:r>
            <a:endParaRPr sz="1000" b="1" i="1" u="none" strike="noStrike" cap="none" dirty="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11" name="Google Shape;18;p32"/>
          <p:cNvCxnSpPr/>
          <p:nvPr userDrawn="1"/>
        </p:nvCxnSpPr>
        <p:spPr>
          <a:xfrm rot="10800000">
            <a:off x="216800" y="940253"/>
            <a:ext cx="11873600" cy="93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" name="Google Shape;19;p32"/>
          <p:cNvPicPr preferRelativeResize="0"/>
          <p:nvPr userDrawn="1"/>
        </p:nvPicPr>
        <p:blipFill rotWithShape="1">
          <a:blip r:embed="rId12"/>
          <a:srcRect b="24772"/>
          <a:stretch>
            <a:fillRect/>
          </a:stretch>
        </p:blipFill>
        <p:spPr>
          <a:xfrm>
            <a:off x="10818495" y="64135"/>
            <a:ext cx="826770" cy="8470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1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>
            <a:spLocks noGrp="1"/>
          </p:cNvSpPr>
          <p:nvPr/>
        </p:nvSpPr>
        <p:spPr>
          <a:xfrm>
            <a:off x="712469" y="242570"/>
            <a:ext cx="6179943" cy="126365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 panose="02020603050405020304"/>
              <a:buNone/>
            </a:pPr>
            <a:r>
              <a:rPr lang="en-US" b="1" i="0" u="none" strike="noStrike" cap="none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Introduction on Information security</a:t>
            </a:r>
            <a:endParaRPr lang="en-US" b="1" i="0" u="none" strike="noStrike" cap="none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Google Shape;249;p37"/>
          <p:cNvSpPr txBox="1">
            <a:spLocks noGrp="1"/>
          </p:cNvSpPr>
          <p:nvPr/>
        </p:nvSpPr>
        <p:spPr>
          <a:xfrm>
            <a:off x="2019300" y="2147570"/>
            <a:ext cx="8153400" cy="126365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 panose="02020603050405020304"/>
              <a:buNone/>
            </a:pPr>
            <a:r>
              <a:rPr lang="en-US" b="1" i="0" u="none" strike="noStrike" cap="none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Laboratory 1 - </a:t>
            </a:r>
            <a:br>
              <a:rPr lang="en-US" b="1" i="0" u="none" strike="noStrike" cap="none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b="1" i="0" u="none" strike="noStrike" cap="none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Set-UID Privileged Programs</a:t>
            </a:r>
            <a:endParaRPr lang="en-US" b="1" i="0" u="none" strike="noStrike" cap="none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045325" y="4323715"/>
            <a:ext cx="406400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2000" b="1"/>
              <a:t>2978539712@qq.com</a:t>
            </a:r>
            <a:endParaRPr lang="en-US" altLang="zh-CN" sz="2000" b="1"/>
          </a:p>
        </p:txBody>
      </p:sp>
      <p:sp>
        <p:nvSpPr>
          <p:cNvPr id="17" name="文本框 16"/>
          <p:cNvSpPr txBox="1"/>
          <p:nvPr/>
        </p:nvSpPr>
        <p:spPr>
          <a:xfrm>
            <a:off x="797560" y="4251960"/>
            <a:ext cx="4064000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2400" b="1"/>
              <a:t>Feng Ning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682" y="10060"/>
            <a:ext cx="10515600" cy="929740"/>
          </a:xfrm>
        </p:spPr>
        <p:txBody>
          <a:bodyPr/>
          <a:lstStyle/>
          <a:p>
            <a:r>
              <a:rPr lang="en-US" dirty="0"/>
              <a:t>Example of Set UID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/>
          <a:srcRect l="4747" t="29705" r="42184" b="46160"/>
          <a:stretch>
            <a:fillRect/>
          </a:stretch>
        </p:blipFill>
        <p:spPr>
          <a:xfrm>
            <a:off x="434481" y="1544137"/>
            <a:ext cx="6494451" cy="16613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l="4747" t="60422" r="42184" b="19662"/>
          <a:stretch>
            <a:fillRect/>
          </a:stretch>
        </p:blipFill>
        <p:spPr>
          <a:xfrm>
            <a:off x="458684" y="3518896"/>
            <a:ext cx="6470248" cy="1365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747" t="40169" r="48734" b="44473"/>
          <a:stretch>
            <a:fillRect/>
          </a:stretch>
        </p:blipFill>
        <p:spPr>
          <a:xfrm>
            <a:off x="458684" y="5198097"/>
            <a:ext cx="6504477" cy="12079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45569" y="1965430"/>
            <a:ext cx="4278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2800" dirty="0"/>
              <a:t>Not a privileged program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045569" y="3362448"/>
            <a:ext cx="491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2800" dirty="0"/>
              <a:t>Become a privileged program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963161" y="5021076"/>
            <a:ext cx="47009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2800" dirty="0"/>
              <a:t>It is still a privileged program, but not the root privilege</a:t>
            </a:r>
            <a:endParaRPr 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1"/>
            <a:ext cx="10515600" cy="939800"/>
          </a:xfrm>
        </p:spPr>
        <p:txBody>
          <a:bodyPr/>
          <a:lstStyle/>
          <a:p>
            <a:r>
              <a:rPr lang="en-US" dirty="0"/>
              <a:t>How is Set-UID Secure?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373" y="1481281"/>
            <a:ext cx="10865427" cy="472685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Allows normal users to escalate privileges</a:t>
            </a:r>
            <a:endParaRPr lang="en-US" dirty="0"/>
          </a:p>
          <a:p>
            <a:pPr lvl="1"/>
            <a:r>
              <a:rPr lang="en-US" dirty="0"/>
              <a:t>This is different from directly giving the privilege (</a:t>
            </a:r>
            <a:r>
              <a:rPr lang="en-US" dirty="0" err="1"/>
              <a:t>sudo</a:t>
            </a:r>
            <a:r>
              <a:rPr lang="en-US" dirty="0"/>
              <a:t> command)</a:t>
            </a:r>
            <a:endParaRPr lang="en-US" dirty="0"/>
          </a:p>
          <a:p>
            <a:pPr lvl="1"/>
            <a:r>
              <a:rPr lang="en-US" dirty="0"/>
              <a:t>Restricted behavior – similar to superman designed computer chips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Unsafe to turn all programs into Set-UID </a:t>
            </a:r>
            <a:endParaRPr lang="en-US" dirty="0"/>
          </a:p>
          <a:p>
            <a:pPr lvl="1"/>
            <a:r>
              <a:rPr lang="en-US" dirty="0"/>
              <a:t>Example: /bin/</a:t>
            </a:r>
            <a:r>
              <a:rPr lang="en-US" dirty="0" err="1"/>
              <a:t>sh</a:t>
            </a:r>
            <a:endParaRPr lang="en-US" dirty="0"/>
          </a:p>
          <a:p>
            <a:pPr lvl="1"/>
            <a:r>
              <a:rPr lang="en-US" dirty="0"/>
              <a:t>Example: vi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341"/>
            <a:ext cx="10515600" cy="900690"/>
          </a:xfrm>
        </p:spPr>
        <p:txBody>
          <a:bodyPr/>
          <a:lstStyle/>
          <a:p>
            <a:r>
              <a:rPr lang="en-US" dirty="0"/>
              <a:t>Attack on Superman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0109"/>
            <a:ext cx="10515600" cy="4726854"/>
          </a:xfrm>
        </p:spPr>
        <p:txBody>
          <a:bodyPr>
            <a:normAutofit/>
          </a:bodyPr>
          <a:lstStyle/>
          <a:p>
            <a:r>
              <a:rPr lang="en-US" dirty="0"/>
              <a:t>Cannot assume that user can only do whatever is coded</a:t>
            </a:r>
            <a:endParaRPr lang="en-US" dirty="0"/>
          </a:p>
          <a:p>
            <a:pPr lvl="1"/>
            <a:r>
              <a:rPr lang="en-US" dirty="0"/>
              <a:t>Coding flaws by developers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Superperson</a:t>
            </a:r>
            <a:r>
              <a:rPr lang="en-US" dirty="0"/>
              <a:t> </a:t>
            </a:r>
            <a:r>
              <a:rPr lang="en-US" dirty="0" err="1"/>
              <a:t>Mallroy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/>
              <a:t>Fly north then turn left</a:t>
            </a:r>
            <a:endParaRPr lang="en-US" dirty="0"/>
          </a:p>
          <a:p>
            <a:pPr lvl="1"/>
            <a:r>
              <a:rPr lang="en-US" dirty="0"/>
              <a:t>How to exploit this code?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Superperson</a:t>
            </a:r>
            <a:r>
              <a:rPr lang="en-US" dirty="0"/>
              <a:t> Malorie</a:t>
            </a:r>
            <a:endParaRPr lang="en-US" dirty="0"/>
          </a:p>
          <a:p>
            <a:pPr lvl="1"/>
            <a:r>
              <a:rPr lang="en-US" dirty="0"/>
              <a:t>Fly North and turn West</a:t>
            </a:r>
            <a:endParaRPr lang="en-US" dirty="0"/>
          </a:p>
          <a:p>
            <a:pPr lvl="1"/>
            <a:r>
              <a:rPr lang="en-US" dirty="0"/>
              <a:t>How to exploit this code?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937087" y="2881180"/>
            <a:ext cx="7035638" cy="2896127"/>
            <a:chOff x="5007426" y="2679762"/>
            <a:chExt cx="7035638" cy="28961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"/>
            <a:srcRect l="17063" t="25715" r="14287" b="25714"/>
            <a:stretch>
              <a:fillRect/>
            </a:stretch>
          </p:blipFill>
          <p:spPr>
            <a:xfrm>
              <a:off x="5007426" y="2726223"/>
              <a:ext cx="6444343" cy="2849666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V="1">
              <a:off x="8229599" y="3320143"/>
              <a:ext cx="0" cy="13933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7065818" y="3200400"/>
              <a:ext cx="11637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8345628" y="3200400"/>
              <a:ext cx="12157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7065817" y="3072245"/>
              <a:ext cx="11637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8345628" y="3086100"/>
              <a:ext cx="12157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8319654" y="3320142"/>
              <a:ext cx="0" cy="13933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419107" y="267976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24896" y="267976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724896" y="4283973"/>
              <a:ext cx="3318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Superperson</a:t>
              </a:r>
              <a:r>
                <a:rPr lang="en-US" b="1" dirty="0"/>
                <a:t> is supposed to take path 1, but they take path 2</a:t>
              </a:r>
              <a:endParaRPr lang="en-US" b="1" dirty="0"/>
            </a:p>
          </p:txBody>
        </p:sp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0"/>
            <a:ext cx="10515600" cy="970178"/>
          </a:xfrm>
        </p:spPr>
        <p:txBody>
          <a:bodyPr/>
          <a:lstStyle/>
          <a:p>
            <a:r>
              <a:rPr lang="en-US" dirty="0"/>
              <a:t>Attack Surfaces of Set-UID Programs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13102" t="27679" r="25380" b="29283"/>
          <a:stretch>
            <a:fillRect/>
          </a:stretch>
        </p:blipFill>
        <p:spPr>
          <a:xfrm>
            <a:off x="976806" y="1740856"/>
            <a:ext cx="9994737" cy="39331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31" y="7977"/>
            <a:ext cx="10515600" cy="944523"/>
          </a:xfrm>
        </p:spPr>
        <p:txBody>
          <a:bodyPr/>
          <a:lstStyle/>
          <a:p>
            <a:r>
              <a:rPr lang="en-US" dirty="0"/>
              <a:t>Attacks via User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User Inputs: Explicit Inputs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Buffer Overflow – More information in Chapter 4</a:t>
            </a:r>
            <a:endParaRPr lang="en-US" dirty="0"/>
          </a:p>
          <a:p>
            <a:pPr lvl="2"/>
            <a:r>
              <a:rPr lang="en-US" dirty="0"/>
              <a:t>Overflowing a buffer to run malicious code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Format String Vulnerability – More information in Chapter 6</a:t>
            </a:r>
            <a:endParaRPr lang="en-US" dirty="0"/>
          </a:p>
          <a:p>
            <a:pPr lvl="2"/>
            <a:r>
              <a:rPr lang="en-US" dirty="0"/>
              <a:t>Changing program behavior using user inputs as format strings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13102" t="27679" r="25380" b="29283"/>
          <a:stretch>
            <a:fillRect/>
          </a:stretch>
        </p:blipFill>
        <p:spPr>
          <a:xfrm>
            <a:off x="7428395" y="4557121"/>
            <a:ext cx="4399374" cy="17312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496" y="80085"/>
            <a:ext cx="10515600" cy="847015"/>
          </a:xfrm>
        </p:spPr>
        <p:txBody>
          <a:bodyPr/>
          <a:lstStyle/>
          <a:p>
            <a:r>
              <a:rPr lang="en-US" dirty="0"/>
              <a:t>Attacks via User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64" y="1825625"/>
            <a:ext cx="10969336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CHSH – Change Shell</a:t>
            </a:r>
            <a:endParaRPr lang="en-US" dirty="0"/>
          </a:p>
          <a:p>
            <a:pPr lvl="2"/>
            <a:r>
              <a:rPr lang="en-US" dirty="0"/>
              <a:t>Set-UID program with ability to change default shell programs</a:t>
            </a:r>
            <a:endParaRPr lang="en-US" dirty="0"/>
          </a:p>
          <a:p>
            <a:pPr lvl="2"/>
            <a:r>
              <a:rPr lang="en-US" dirty="0"/>
              <a:t>Shell programs are stored in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passwd</a:t>
            </a:r>
            <a:r>
              <a:rPr lang="en-US" dirty="0"/>
              <a:t> file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Issues</a:t>
            </a:r>
            <a:endParaRPr lang="en-US" dirty="0"/>
          </a:p>
          <a:p>
            <a:pPr lvl="2"/>
            <a:r>
              <a:rPr lang="en-US" dirty="0"/>
              <a:t>Failing to sanitize user inputs</a:t>
            </a:r>
            <a:endParaRPr lang="en-US" dirty="0"/>
          </a:p>
          <a:p>
            <a:pPr lvl="2"/>
            <a:r>
              <a:rPr lang="en-US" dirty="0"/>
              <a:t>Attackers could create a new root account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Attack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5221" t="28185" r="22342" b="65232"/>
          <a:stretch>
            <a:fillRect/>
          </a:stretch>
        </p:blipFill>
        <p:spPr>
          <a:xfrm>
            <a:off x="1113692" y="5189826"/>
            <a:ext cx="10240108" cy="56716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2"/>
          <a:srcRect l="13102" t="27679" r="25380" b="29283"/>
          <a:stretch>
            <a:fillRect/>
          </a:stretch>
        </p:blipFill>
        <p:spPr>
          <a:xfrm>
            <a:off x="7573830" y="3135676"/>
            <a:ext cx="4399374" cy="17312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0"/>
            <a:ext cx="10515600" cy="886727"/>
          </a:xfrm>
        </p:spPr>
        <p:txBody>
          <a:bodyPr/>
          <a:lstStyle/>
          <a:p>
            <a:r>
              <a:rPr lang="en-US" dirty="0"/>
              <a:t>Attacks via System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System Inputs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Race Condition – More information in Chapter 7</a:t>
            </a:r>
            <a:endParaRPr lang="en-US" dirty="0"/>
          </a:p>
          <a:p>
            <a:pPr lvl="2"/>
            <a:r>
              <a:rPr lang="en-US" dirty="0"/>
              <a:t>Symbolic link to privileged file from a unprivileged file</a:t>
            </a:r>
            <a:endParaRPr lang="en-US" dirty="0"/>
          </a:p>
          <a:p>
            <a:pPr lvl="2"/>
            <a:r>
              <a:rPr lang="en-US" dirty="0"/>
              <a:t>Influence programs</a:t>
            </a:r>
            <a:endParaRPr lang="en-US" dirty="0"/>
          </a:p>
          <a:p>
            <a:pPr lvl="2"/>
            <a:r>
              <a:rPr lang="en-US" dirty="0"/>
              <a:t>Writing inside world writable folder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13102" t="27679" r="25380" b="29283"/>
          <a:stretch>
            <a:fillRect/>
          </a:stretch>
        </p:blipFill>
        <p:spPr>
          <a:xfrm>
            <a:off x="7618895" y="4240038"/>
            <a:ext cx="4399374" cy="17312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148"/>
            <a:ext cx="10515600" cy="972452"/>
          </a:xfrm>
        </p:spPr>
        <p:txBody>
          <a:bodyPr/>
          <a:lstStyle/>
          <a:p>
            <a:r>
              <a:rPr lang="en-US" dirty="0"/>
              <a:t>Attacks via Environment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>
            <a:normAutofit/>
          </a:bodyPr>
          <a:lstStyle/>
          <a:p>
            <a:r>
              <a:rPr lang="en-US" dirty="0"/>
              <a:t>Behavior can be influenced by inputs that are not visible inside a program.</a:t>
            </a:r>
            <a:endParaRPr lang="en-US" dirty="0"/>
          </a:p>
          <a:p>
            <a:r>
              <a:rPr lang="en-US" dirty="0"/>
              <a:t>Environment Variables : These can be set by a user before running a program.</a:t>
            </a:r>
            <a:endParaRPr lang="en-US" dirty="0"/>
          </a:p>
          <a:p>
            <a:r>
              <a:rPr lang="en-US" dirty="0"/>
              <a:t>Detailed discussions on environment variables will be in Chapter 2.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13102" t="27679" r="25380" b="29283"/>
          <a:stretch>
            <a:fillRect/>
          </a:stretch>
        </p:blipFill>
        <p:spPr>
          <a:xfrm>
            <a:off x="7407911" y="4445728"/>
            <a:ext cx="4399374" cy="17312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8255"/>
            <a:ext cx="10515600" cy="921545"/>
          </a:xfrm>
        </p:spPr>
        <p:txBody>
          <a:bodyPr/>
          <a:lstStyle/>
          <a:p>
            <a:r>
              <a:rPr lang="en-US" dirty="0"/>
              <a:t>Attacks via Environment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/>
              <a:t> Environment Variable</a:t>
            </a:r>
            <a:endParaRPr lang="en-US" dirty="0"/>
          </a:p>
          <a:p>
            <a:pPr lvl="1"/>
            <a:r>
              <a:rPr lang="en-US" dirty="0"/>
              <a:t>Used by shell programs to locate a command if the user does not provide the full path for the command</a:t>
            </a:r>
            <a:endParaRPr lang="en-US" dirty="0"/>
          </a:p>
          <a:p>
            <a:pPr lvl="1"/>
            <a:r>
              <a:rPr lang="en-US" dirty="0"/>
              <a:t>system():  call /bin/</a:t>
            </a:r>
            <a:r>
              <a:rPr lang="en-US" dirty="0" err="1"/>
              <a:t>sh</a:t>
            </a:r>
            <a:r>
              <a:rPr lang="en-US" dirty="0"/>
              <a:t> first</a:t>
            </a:r>
            <a:endParaRPr lang="en-US" dirty="0"/>
          </a:p>
          <a:p>
            <a:pPr lvl="1"/>
            <a:r>
              <a:rPr lang="en-US" dirty="0"/>
              <a:t>system(“ls”)</a:t>
            </a:r>
            <a:endParaRPr lang="en-US" dirty="0"/>
          </a:p>
          <a:p>
            <a:pPr lvl="2"/>
            <a:r>
              <a:rPr lang="en-US" dirty="0"/>
              <a:t>/bin/</a:t>
            </a:r>
            <a:r>
              <a:rPr lang="en-US" dirty="0" err="1"/>
              <a:t>sh</a:t>
            </a:r>
            <a:r>
              <a:rPr lang="en-US" dirty="0"/>
              <a:t> uses the PATH environment variable to locate “ls” </a:t>
            </a:r>
            <a:endParaRPr lang="en-US" dirty="0"/>
          </a:p>
          <a:p>
            <a:pPr lvl="2"/>
            <a:r>
              <a:rPr lang="en-US" dirty="0"/>
              <a:t>Attacker can manipulate the PATH variable and control how the “ls” command is found</a:t>
            </a:r>
            <a:endParaRPr lang="en-US" dirty="0"/>
          </a:p>
          <a:p>
            <a:r>
              <a:rPr lang="en-US" dirty="0"/>
              <a:t>More examples on this type of attacks can be found in Chapter 2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18255"/>
            <a:ext cx="10515600" cy="946945"/>
          </a:xfrm>
        </p:spPr>
        <p:txBody>
          <a:bodyPr/>
          <a:lstStyle/>
          <a:p>
            <a:r>
              <a:rPr lang="en-US" dirty="0"/>
              <a:t>Capability Leaking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cases, Privileged programs downgrade themselves during execution</a:t>
            </a:r>
            <a:endParaRPr lang="en-US" dirty="0"/>
          </a:p>
          <a:p>
            <a:r>
              <a:rPr lang="en-US" dirty="0"/>
              <a:t>Example: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</a:t>
            </a:r>
            <a:r>
              <a:rPr lang="en-US" dirty="0"/>
              <a:t> program</a:t>
            </a:r>
            <a:endParaRPr lang="en-US" dirty="0"/>
          </a:p>
          <a:p>
            <a:pPr lvl="1"/>
            <a:r>
              <a:rPr lang="en-US" dirty="0"/>
              <a:t>This is a privileged Set-UID program</a:t>
            </a:r>
            <a:endParaRPr lang="en-US" dirty="0"/>
          </a:p>
          <a:p>
            <a:pPr lvl="1"/>
            <a:r>
              <a:rPr lang="en-US" dirty="0"/>
              <a:t>Allows one user to switch to another user ( say user1 to user2 )</a:t>
            </a:r>
            <a:endParaRPr lang="en-US" dirty="0"/>
          </a:p>
          <a:p>
            <a:pPr lvl="1"/>
            <a:r>
              <a:rPr lang="en-US" dirty="0"/>
              <a:t>Program starts with EUID as root and RUID as user1</a:t>
            </a:r>
            <a:endParaRPr lang="en-US" dirty="0"/>
          </a:p>
          <a:p>
            <a:pPr lvl="1"/>
            <a:r>
              <a:rPr lang="en-US" dirty="0"/>
              <a:t>After password verification, both EUID and RUID become user2’s (via privilege downgrading)</a:t>
            </a:r>
            <a:endParaRPr lang="en-US" dirty="0"/>
          </a:p>
          <a:p>
            <a:r>
              <a:rPr lang="en-US" dirty="0"/>
              <a:t>Such programs may lead to capability leaking</a:t>
            </a:r>
            <a:endParaRPr lang="en-US" dirty="0"/>
          </a:p>
          <a:p>
            <a:pPr lvl="1"/>
            <a:r>
              <a:rPr lang="en-US" dirty="0"/>
              <a:t>Programs may not clean up privileged capabilities before downgrading</a:t>
            </a:r>
            <a:endParaRPr lang="en-US" dirty="0"/>
          </a:p>
          <a:p>
            <a:endParaRPr lang="en-US" u="sn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265" y="-9832"/>
            <a:ext cx="10515600" cy="997527"/>
          </a:xfrm>
        </p:spPr>
        <p:txBody>
          <a:bodyPr/>
          <a:lstStyle/>
          <a:p>
            <a:r>
              <a:rPr lang="en-US" dirty="0"/>
              <a:t>Need for Privileged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7527"/>
            <a:ext cx="10515600" cy="556519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Password Dilemma</a:t>
            </a:r>
            <a:endParaRPr lang="en-US" dirty="0"/>
          </a:p>
          <a:p>
            <a:pPr lvl="1"/>
            <a:r>
              <a:rPr lang="en-US" dirty="0"/>
              <a:t>Permissions of /</a:t>
            </a:r>
            <a:r>
              <a:rPr lang="en-US" dirty="0" err="1"/>
              <a:t>etc</a:t>
            </a:r>
            <a:r>
              <a:rPr lang="en-US" dirty="0"/>
              <a:t>/shadow File: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would normal users change their password?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28766" t="21435" r="25000" b="71983"/>
          <a:stretch>
            <a:fillRect/>
          </a:stretch>
        </p:blipFill>
        <p:spPr>
          <a:xfrm>
            <a:off x="1576754" y="2624414"/>
            <a:ext cx="8238510" cy="659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559" t="11388" r="52690" b="72917"/>
          <a:stretch>
            <a:fillRect/>
          </a:stretch>
        </p:blipFill>
        <p:spPr>
          <a:xfrm>
            <a:off x="1354015" y="4152746"/>
            <a:ext cx="8928694" cy="20018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84" y="8835"/>
            <a:ext cx="10515600" cy="967225"/>
          </a:xfrm>
        </p:spPr>
        <p:txBody>
          <a:bodyPr/>
          <a:lstStyle/>
          <a:p>
            <a:r>
              <a:rPr lang="en-US" dirty="0"/>
              <a:t>Attacks via Capability Leaking: An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984" y="1261741"/>
            <a:ext cx="3469873" cy="83313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The /etc/</a:t>
            </a:r>
            <a:r>
              <a:rPr lang="en-US" dirty="0" err="1"/>
              <a:t>zzz</a:t>
            </a:r>
            <a:r>
              <a:rPr lang="en-US" dirty="0"/>
              <a:t> file is only writable by root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182006" y="5568462"/>
            <a:ext cx="2007914" cy="76635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34899" y="4395071"/>
            <a:ext cx="586850" cy="63188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379785" y="1932290"/>
            <a:ext cx="2041964" cy="59299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74" y="1714712"/>
            <a:ext cx="7540328" cy="47681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8684" y="2439846"/>
            <a:ext cx="39359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File descriptor is created</a:t>
            </a:r>
            <a:endParaRPr lang="en-US" sz="2400" dirty="0"/>
          </a:p>
          <a:p>
            <a:pPr lvl="1"/>
            <a:r>
              <a:rPr lang="en-US" sz="2400" dirty="0"/>
              <a:t>(the program is a root-owned Set-UID program)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616165" y="3910276"/>
            <a:ext cx="3131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The  privilege is downgraded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78684" y="4970176"/>
            <a:ext cx="38426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Invoke a shell program, so the behavior restriction on the program is lifted</a:t>
            </a:r>
            <a:endParaRPr lang="en-US" sz="2400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718857" y="1273216"/>
            <a:ext cx="2752281" cy="19216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471138" y="1273216"/>
            <a:ext cx="117231" cy="4228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901" y="30435"/>
            <a:ext cx="10515600" cy="954107"/>
          </a:xfrm>
        </p:spPr>
        <p:txBody>
          <a:bodyPr/>
          <a:lstStyle/>
          <a:p>
            <a:r>
              <a:rPr lang="en-US" dirty="0"/>
              <a:t>Attacks via Capability Leaking (Continued)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1" y="1292713"/>
            <a:ext cx="3176953" cy="22085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dirty="0"/>
              <a:t>The program forgets to close the file, so the file descriptor is still valid.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32738" t="35555" r="22619" b="29841"/>
          <a:stretch>
            <a:fillRect/>
          </a:stretch>
        </p:blipFill>
        <p:spPr>
          <a:xfrm>
            <a:off x="3481754" y="1292713"/>
            <a:ext cx="8454945" cy="40959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1" y="5549227"/>
            <a:ext cx="117842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rgbClr val="C00000"/>
                </a:solidFill>
              </a:rPr>
              <a:t>How to fix the program? </a:t>
            </a:r>
            <a:endParaRPr lang="en-US" sz="2400" dirty="0">
              <a:solidFill>
                <a:srgbClr val="C00000"/>
              </a:solidFill>
            </a:endParaRPr>
          </a:p>
          <a:p>
            <a:pPr lvl="1"/>
            <a:r>
              <a:rPr lang="en-US" sz="2400" dirty="0"/>
              <a:t>Destroy the file descriptor before downgrading the privilege (close the file)</a:t>
            </a:r>
            <a:endParaRPr lang="en-US" sz="2400" dirty="0"/>
          </a:p>
        </p:txBody>
      </p:sp>
      <p:sp>
        <p:nvSpPr>
          <p:cNvPr id="6" name="Down Arrow 5"/>
          <p:cNvSpPr/>
          <p:nvPr/>
        </p:nvSpPr>
        <p:spPr>
          <a:xfrm>
            <a:off x="1565031" y="3417408"/>
            <a:ext cx="351692" cy="73855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0030" y="4208585"/>
            <a:ext cx="2441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Capability Leak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-4618"/>
            <a:ext cx="10515600" cy="931718"/>
          </a:xfrm>
        </p:spPr>
        <p:txBody>
          <a:bodyPr/>
          <a:lstStyle/>
          <a:p>
            <a:r>
              <a:rPr lang="en-US" dirty="0"/>
              <a:t>Capability Leaking in OS X – Case Study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5183748"/>
          </a:xfrm>
        </p:spPr>
        <p:txBody>
          <a:bodyPr>
            <a:normAutofit/>
          </a:bodyPr>
          <a:lstStyle/>
          <a:p>
            <a:r>
              <a:rPr lang="en-US" dirty="0"/>
              <a:t>OS X Yosemite found vulnerable to privilege escalation attack related to capability leaking in July 2015 ( OS X 10.10 )</a:t>
            </a:r>
            <a:endParaRPr lang="en-US" dirty="0"/>
          </a:p>
          <a:p>
            <a:r>
              <a:rPr lang="en-US" dirty="0"/>
              <a:t>Added features to dynamic linker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dyld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/>
              <a:t>DYLD_PRINT_TO_FILE environment variable</a:t>
            </a:r>
            <a:endParaRPr lang="en-US" dirty="0"/>
          </a:p>
          <a:p>
            <a:r>
              <a:rPr lang="en-US" dirty="0"/>
              <a:t>The dynamic linker can open any file, so for root-owned Set-UID programs, it runs with root privileges. The dynamic linker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dyld</a:t>
            </a:r>
            <a:r>
              <a:rPr lang="en-US" dirty="0"/>
              <a:t>, does not close the file.  There is a </a:t>
            </a:r>
            <a:r>
              <a:rPr lang="en-US" dirty="0">
                <a:solidFill>
                  <a:srgbClr val="C00000"/>
                </a:solidFill>
              </a:rPr>
              <a:t>capability leaking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Scenario 1 (safe): Set-UID finished its job and the process dies. Everything is cleaned up and it is safe.</a:t>
            </a:r>
            <a:endParaRPr lang="en-US" dirty="0"/>
          </a:p>
          <a:p>
            <a:r>
              <a:rPr lang="en-US" b="1" dirty="0"/>
              <a:t>Scenario 2 (unsafe): </a:t>
            </a:r>
            <a:r>
              <a:rPr lang="en-US" dirty="0"/>
              <a:t>Similar to the 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</a:t>
            </a:r>
            <a:r>
              <a:rPr lang="en-US" dirty="0"/>
              <a:t>” program, the privileged program downgrade its privilege, and lift the restriction.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5448"/>
            <a:ext cx="10515600" cy="934352"/>
          </a:xfrm>
        </p:spPr>
        <p:txBody>
          <a:bodyPr/>
          <a:lstStyle/>
          <a:p>
            <a:r>
              <a:rPr lang="en-US" dirty="0"/>
              <a:t>Invoking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/>
          <a:lstStyle/>
          <a:p>
            <a:r>
              <a:rPr lang="en-US" dirty="0"/>
              <a:t>Invoking external commands from inside a program</a:t>
            </a:r>
            <a:endParaRPr lang="en-US" dirty="0"/>
          </a:p>
          <a:p>
            <a:r>
              <a:rPr lang="en-US" dirty="0"/>
              <a:t>External command is chosen by the Set-UID program</a:t>
            </a:r>
            <a:endParaRPr lang="en-US" dirty="0"/>
          </a:p>
          <a:p>
            <a:pPr lvl="1"/>
            <a:r>
              <a:rPr lang="en-US" dirty="0"/>
              <a:t>Users are not supposed to provide the command (or it is not secure)</a:t>
            </a:r>
            <a:endParaRPr lang="en-US" dirty="0"/>
          </a:p>
          <a:p>
            <a:r>
              <a:rPr lang="en-US" dirty="0"/>
              <a:t>Attack: </a:t>
            </a:r>
            <a:endParaRPr lang="en-US" dirty="0"/>
          </a:p>
          <a:p>
            <a:pPr lvl="1"/>
            <a:r>
              <a:rPr lang="en-US" dirty="0"/>
              <a:t>Users are often asked to provide input data to the command.</a:t>
            </a:r>
            <a:endParaRPr lang="en-US" dirty="0"/>
          </a:p>
          <a:p>
            <a:pPr lvl="1"/>
            <a:r>
              <a:rPr lang="en-US" dirty="0"/>
              <a:t>If the command is not invoked properly, user’s input data may be turned into command name.  This is dangerous. 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368" y="15074"/>
            <a:ext cx="10515600" cy="924726"/>
          </a:xfrm>
        </p:spPr>
        <p:txBody>
          <a:bodyPr>
            <a:normAutofit/>
          </a:bodyPr>
          <a:lstStyle/>
          <a:p>
            <a:r>
              <a:rPr lang="en-US" sz="4000" dirty="0"/>
              <a:t>Invoking Programs : Unsafe Approach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5816" y="1800541"/>
            <a:ext cx="3634153" cy="3814813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The easiest way to invoke an external command is the system() function.</a:t>
            </a:r>
            <a:endParaRPr lang="en-US" sz="2400" dirty="0"/>
          </a:p>
          <a:p>
            <a:r>
              <a:rPr lang="en-US" sz="2400" dirty="0"/>
              <a:t>This program is supposed to run 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/bin/cat </a:t>
            </a:r>
            <a:r>
              <a:rPr lang="en-US" sz="2400" dirty="0"/>
              <a:t>program.</a:t>
            </a:r>
            <a:endParaRPr lang="en-US" sz="2400" dirty="0"/>
          </a:p>
          <a:p>
            <a:r>
              <a:rPr lang="en-US" sz="2400" dirty="0"/>
              <a:t>It is a root-owned Set-UID program, so the program can view all files, but it can’t write to any file.</a:t>
            </a: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" y="1800541"/>
            <a:ext cx="7349668" cy="38148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4062" y="5920154"/>
            <a:ext cx="10609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Question: Can you use this program to run other command, with the root privilege?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09991"/>
            <a:ext cx="11468100" cy="791709"/>
          </a:xfrm>
        </p:spPr>
        <p:txBody>
          <a:bodyPr>
            <a:normAutofit/>
          </a:bodyPr>
          <a:lstStyle/>
          <a:p>
            <a:r>
              <a:rPr lang="en-US" sz="3600" dirty="0"/>
              <a:t>Invoking Programs : Unsafe Approach ( Continued)</a:t>
            </a:r>
            <a:endParaRPr lang="en-US" sz="36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23487"/>
            <a:ext cx="8012723" cy="466760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38799" y="3796530"/>
            <a:ext cx="2313009" cy="1041688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We can get a root shell with this input</a:t>
            </a:r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704494" y="4431323"/>
            <a:ext cx="1934305" cy="6682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992923" y="5275385"/>
            <a:ext cx="155916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970380" y="3357125"/>
            <a:ext cx="2619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</a:t>
            </a:r>
            <a:r>
              <a:rPr lang="en-US" sz="2400" dirty="0"/>
              <a:t>: Some part of the data becomes code (command name)</a:t>
            </a:r>
            <a:endParaRPr 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0433"/>
            <a:ext cx="10515600" cy="903967"/>
          </a:xfrm>
        </p:spPr>
        <p:txBody>
          <a:bodyPr/>
          <a:lstStyle/>
          <a:p>
            <a:r>
              <a:rPr lang="en-US" dirty="0"/>
              <a:t>A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15895"/>
          </a:xfrm>
        </p:spPr>
        <p:txBody>
          <a:bodyPr/>
          <a:lstStyle/>
          <a:p>
            <a:r>
              <a:rPr lang="en-US" dirty="0"/>
              <a:t>In Ubuntu 16.04, /bin/</a:t>
            </a:r>
            <a:r>
              <a:rPr lang="en-US" dirty="0" err="1"/>
              <a:t>sh</a:t>
            </a:r>
            <a:r>
              <a:rPr lang="en-US" dirty="0"/>
              <a:t> points to /bin/dash, which has a countermeasure</a:t>
            </a:r>
            <a:endParaRPr lang="en-US" dirty="0"/>
          </a:p>
          <a:p>
            <a:pPr lvl="1"/>
            <a:r>
              <a:rPr lang="en-US" dirty="0"/>
              <a:t>It drops privilege when it is executed inside a set-</a:t>
            </a:r>
            <a:r>
              <a:rPr lang="en-US" dirty="0" err="1"/>
              <a:t>uid</a:t>
            </a:r>
            <a:r>
              <a:rPr lang="en-US" dirty="0"/>
              <a:t> process</a:t>
            </a:r>
            <a:endParaRPr lang="en-US" dirty="0"/>
          </a:p>
          <a:p>
            <a:r>
              <a:rPr lang="en-US" dirty="0"/>
              <a:t>Therefore, we will only get a normal shell in the attack on the previous slide</a:t>
            </a:r>
            <a:endParaRPr lang="en-US" dirty="0"/>
          </a:p>
          <a:p>
            <a:r>
              <a:rPr lang="en-US" dirty="0"/>
              <a:t>Do the following to remove the countermeasure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98" y="4676457"/>
            <a:ext cx="6687483" cy="145752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" y="1510368"/>
            <a:ext cx="5364722" cy="32552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0" y="5288"/>
            <a:ext cx="10515600" cy="941935"/>
          </a:xfrm>
        </p:spPr>
        <p:txBody>
          <a:bodyPr>
            <a:normAutofit/>
          </a:bodyPr>
          <a:lstStyle/>
          <a:p>
            <a:r>
              <a:rPr lang="en-US" sz="4000" dirty="0"/>
              <a:t>Invoking Programs Safely: using 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execve()</a:t>
            </a:r>
            <a:endParaRPr lang="en-US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1517" y="3531777"/>
            <a:ext cx="5364722" cy="542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735581" y="2742857"/>
            <a:ext cx="4386506" cy="2022804"/>
            <a:chOff x="6596685" y="3541423"/>
            <a:chExt cx="4386506" cy="2022804"/>
          </a:xfrm>
        </p:grpSpPr>
        <p:sp>
          <p:nvSpPr>
            <p:cNvPr id="5" name="TextBox 4"/>
            <p:cNvSpPr txBox="1"/>
            <p:nvPr/>
          </p:nvSpPr>
          <p:spPr>
            <a:xfrm>
              <a:off x="6596685" y="4548564"/>
              <a:ext cx="2095904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Command name is provided here (by the program)</a:t>
              </a:r>
              <a:endParaRPr lang="en-US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96685" y="3541423"/>
              <a:ext cx="4051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execve(v[0], v, 0)</a:t>
              </a:r>
              <a:endParaRPr lang="en-US" sz="2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887287" y="4548563"/>
              <a:ext cx="2095904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Input data are provided here (can be by user)</a:t>
              </a:r>
              <a:endParaRPr lang="en-US" sz="2000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7908784" y="4178461"/>
              <a:ext cx="599212" cy="370103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9619447" y="4064642"/>
              <a:ext cx="385241" cy="483921"/>
            </a:xfrm>
            <a:prstGeom prst="straightConnector1">
              <a:avLst/>
            </a:prstGeom>
            <a:ln w="34925">
              <a:solidFill>
                <a:srgbClr val="00B05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190726" y="4064642"/>
              <a:ext cx="76301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9430558" y="4027027"/>
              <a:ext cx="323042" cy="674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1567928" y="5061711"/>
            <a:ext cx="9605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Why is it safe?</a:t>
            </a:r>
            <a:endParaRPr lang="en-US" sz="2400" b="1" dirty="0"/>
          </a:p>
          <a:p>
            <a:r>
              <a:rPr lang="en-US" sz="2400" dirty="0"/>
              <a:t>Code (command name) and data are clearly separated; there is no way for the user data to become code</a:t>
            </a:r>
            <a:endParaRPr 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291" y="7009"/>
            <a:ext cx="10515600" cy="978360"/>
          </a:xfrm>
        </p:spPr>
        <p:txBody>
          <a:bodyPr>
            <a:normAutofit/>
          </a:bodyPr>
          <a:lstStyle/>
          <a:p>
            <a:r>
              <a:rPr lang="en-US" dirty="0"/>
              <a:t>Invoking Programs Safely ( 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91" y="1184564"/>
            <a:ext cx="10886209" cy="54774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7" y="1682370"/>
            <a:ext cx="8757213" cy="34055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81031" y="4826643"/>
            <a:ext cx="1406179" cy="2613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2445223" y="5287148"/>
            <a:ext cx="277793" cy="4051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42533" y="5749209"/>
            <a:ext cx="5566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The data are still treated as data, not code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9525"/>
            <a:ext cx="10515600" cy="917575"/>
          </a:xfrm>
        </p:spPr>
        <p:txBody>
          <a:bodyPr/>
          <a:lstStyle/>
          <a:p>
            <a:r>
              <a:rPr lang="en-US" dirty="0"/>
              <a:t>Additional Consideration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functions in the exec() family behave similarly to execve(), but may not be safe</a:t>
            </a:r>
            <a:endParaRPr lang="en-US" dirty="0"/>
          </a:p>
          <a:p>
            <a:pPr lvl="1"/>
            <a:r>
              <a:rPr lang="en-US" dirty="0" err="1"/>
              <a:t>execlp</a:t>
            </a:r>
            <a:r>
              <a:rPr lang="en-US" dirty="0"/>
              <a:t>(), </a:t>
            </a:r>
            <a:r>
              <a:rPr lang="en-US" dirty="0" err="1"/>
              <a:t>execvp</a:t>
            </a:r>
            <a:r>
              <a:rPr lang="en-US" dirty="0"/>
              <a:t>() and </a:t>
            </a:r>
            <a:r>
              <a:rPr lang="en-US" dirty="0" err="1"/>
              <a:t>execvpe</a:t>
            </a:r>
            <a:r>
              <a:rPr lang="en-US" dirty="0"/>
              <a:t>() duplicate the actions of the shell. These functions can be attacked using the PATH Environment Variable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141" y="0"/>
            <a:ext cx="10559845" cy="914400"/>
          </a:xfrm>
        </p:spPr>
        <p:txBody>
          <a:bodyPr/>
          <a:lstStyle/>
          <a:p>
            <a:r>
              <a:rPr lang="en-US" dirty="0"/>
              <a:t>Two-Tier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690688"/>
            <a:ext cx="5991958" cy="4486275"/>
          </a:xfrm>
        </p:spPr>
        <p:txBody>
          <a:bodyPr/>
          <a:lstStyle/>
          <a:p>
            <a:r>
              <a:rPr lang="en-US" dirty="0"/>
              <a:t>Implementing fine-grained access control in operating systems make OS over complicated.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OS relies on extension to enforce fine-grained access control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Privileged programs are </a:t>
            </a:r>
            <a:r>
              <a:rPr lang="en-US"/>
              <a:t>such extensions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38691" t="39365" r="27976" b="19365"/>
          <a:stretch>
            <a:fillRect/>
          </a:stretch>
        </p:blipFill>
        <p:spPr>
          <a:xfrm>
            <a:off x="6384995" y="1497378"/>
            <a:ext cx="5623264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90" y="16629"/>
            <a:ext cx="10886209" cy="910471"/>
          </a:xfrm>
        </p:spPr>
        <p:txBody>
          <a:bodyPr>
            <a:normAutofit/>
          </a:bodyPr>
          <a:lstStyle/>
          <a:p>
            <a:r>
              <a:rPr lang="en-US" sz="3600" dirty="0"/>
              <a:t>Invoking External Commands in Other Languages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91" y="1184564"/>
            <a:ext cx="10886209" cy="5477493"/>
          </a:xfrm>
        </p:spPr>
        <p:txBody>
          <a:bodyPr>
            <a:normAutofit/>
          </a:bodyPr>
          <a:lstStyle/>
          <a:p>
            <a:r>
              <a:rPr lang="en-US" sz="2400" dirty="0"/>
              <a:t>Risk of invoking external commands is not limited to C programs</a:t>
            </a:r>
            <a:endParaRPr lang="en-US" sz="2400" dirty="0"/>
          </a:p>
          <a:p>
            <a:r>
              <a:rPr lang="en-US" sz="2400" dirty="0"/>
              <a:t>We should avoid problems similar to those caused by the system() functions</a:t>
            </a:r>
            <a:endParaRPr lang="en-US" sz="2400" dirty="0"/>
          </a:p>
          <a:p>
            <a:r>
              <a:rPr lang="en-US" sz="2400" dirty="0"/>
              <a:t>Examples:</a:t>
            </a:r>
            <a:endParaRPr lang="en-US" sz="2400" dirty="0"/>
          </a:p>
          <a:p>
            <a:pPr lvl="1"/>
            <a:r>
              <a:rPr lang="en-US" sz="2000" dirty="0"/>
              <a:t>Perl: open() function can run commands, but it does so through a shell</a:t>
            </a:r>
            <a:endParaRPr lang="en-US" sz="2000" dirty="0"/>
          </a:p>
          <a:p>
            <a:pPr lvl="1"/>
            <a:r>
              <a:rPr lang="en-US" sz="2000" dirty="0"/>
              <a:t>PHP: system() function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1000" dirty="0"/>
          </a:p>
          <a:p>
            <a:pPr lvl="1"/>
            <a:r>
              <a:rPr lang="en-US" sz="2000" dirty="0"/>
              <a:t>Attack: </a:t>
            </a:r>
            <a:endParaRPr lang="en-US" sz="2000" dirty="0"/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http://localhost/list.php?dir=.;date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/>
              <a:t>Command executed on server : </a:t>
            </a:r>
            <a:r>
              <a:rPr lang="en-US" dirty="0">
                <a:cs typeface="Courier New" panose="02070309020205020404" pitchFamily="49" charset="0"/>
              </a:rPr>
              <a:t>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/bin/ls .;date</a:t>
            </a:r>
            <a:r>
              <a:rPr lang="en-US" dirty="0"/>
              <a:t>”</a:t>
            </a:r>
            <a:endParaRPr lang="en-US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29860" t="32160" r="18156" b="50953"/>
          <a:stretch>
            <a:fillRect/>
          </a:stretch>
        </p:blipFill>
        <p:spPr>
          <a:xfrm>
            <a:off x="935004" y="3266177"/>
            <a:ext cx="8867371" cy="180040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148"/>
            <a:ext cx="10515600" cy="908952"/>
          </a:xfrm>
        </p:spPr>
        <p:txBody>
          <a:bodyPr/>
          <a:lstStyle/>
          <a:p>
            <a:r>
              <a:rPr lang="en-US" dirty="0"/>
              <a:t>Principle of Isolation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Principle: </a:t>
            </a:r>
            <a:r>
              <a:rPr lang="en-US" dirty="0">
                <a:solidFill>
                  <a:srgbClr val="C00000"/>
                </a:solidFill>
              </a:rPr>
              <a:t>Don’t mix code and data. 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Attacks due to violation of this principle :</a:t>
            </a:r>
            <a:endParaRPr lang="en-US" dirty="0"/>
          </a:p>
          <a:p>
            <a:pPr lvl="1"/>
            <a:r>
              <a:rPr lang="en-US" dirty="0"/>
              <a:t>system()  code execution</a:t>
            </a:r>
            <a:endParaRPr lang="en-US" dirty="0"/>
          </a:p>
          <a:p>
            <a:pPr lvl="1"/>
            <a:r>
              <a:rPr lang="en-US" dirty="0"/>
              <a:t>Cross Site Scripting – More Information in Chapter 10</a:t>
            </a:r>
            <a:endParaRPr lang="en-US" dirty="0"/>
          </a:p>
          <a:p>
            <a:pPr lvl="1"/>
            <a:r>
              <a:rPr lang="en-US" dirty="0"/>
              <a:t>SQL injection - More Information in Chapter 11</a:t>
            </a:r>
            <a:endParaRPr lang="en-US" dirty="0"/>
          </a:p>
          <a:p>
            <a:pPr lvl="1"/>
            <a:r>
              <a:rPr lang="en-US" dirty="0"/>
              <a:t>Buffer  Overflow attacks - More Information in Chapter 4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848"/>
            <a:ext cx="10515600" cy="896252"/>
          </a:xfrm>
        </p:spPr>
        <p:txBody>
          <a:bodyPr/>
          <a:lstStyle/>
          <a:p>
            <a:r>
              <a:rPr lang="en-US" dirty="0"/>
              <a:t>Principle of Least Privilege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>
            <a:normAutofit/>
          </a:bodyPr>
          <a:lstStyle/>
          <a:p>
            <a:r>
              <a:rPr lang="en-US" dirty="0"/>
              <a:t>A privileged program should be given the power which is required to perform it’s tasks.</a:t>
            </a:r>
            <a:endParaRPr lang="en-US" dirty="0"/>
          </a:p>
          <a:p>
            <a:r>
              <a:rPr lang="en-US" dirty="0"/>
              <a:t>Disable the privileges (temporarily or permanently) when a privileged program doesn’t need those.</a:t>
            </a:r>
            <a:endParaRPr lang="en-US" dirty="0"/>
          </a:p>
          <a:p>
            <a:r>
              <a:rPr lang="en-US" dirty="0"/>
              <a:t>In Linux, </a:t>
            </a:r>
            <a:r>
              <a:rPr lang="en-US" dirty="0" err="1"/>
              <a:t>seteuid</a:t>
            </a:r>
            <a:r>
              <a:rPr lang="en-US" dirty="0"/>
              <a:t>() and </a:t>
            </a:r>
            <a:r>
              <a:rPr lang="en-US" dirty="0" err="1"/>
              <a:t>setuid</a:t>
            </a:r>
            <a:r>
              <a:rPr lang="en-US" dirty="0"/>
              <a:t>() can be used to disable/discard privileges.</a:t>
            </a:r>
            <a:endParaRPr lang="en-US" dirty="0"/>
          </a:p>
          <a:p>
            <a:r>
              <a:rPr lang="en-US" dirty="0"/>
              <a:t>Different </a:t>
            </a:r>
            <a:r>
              <a:rPr lang="en-US" dirty="0" err="1"/>
              <a:t>OSes</a:t>
            </a:r>
            <a:r>
              <a:rPr lang="en-US" dirty="0"/>
              <a:t> have different ways to do that.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9525"/>
            <a:ext cx="10515600" cy="917575"/>
          </a:xfrm>
        </p:spPr>
        <p:txBody>
          <a:bodyPr/>
          <a:lstStyle/>
          <a:p>
            <a:r>
              <a:rPr lang="en-US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need for privileged programs</a:t>
            </a:r>
            <a:endParaRPr lang="en-US" dirty="0"/>
          </a:p>
          <a:p>
            <a:r>
              <a:rPr lang="en-US" dirty="0"/>
              <a:t>How the Set-UID mechanism works</a:t>
            </a:r>
            <a:endParaRPr lang="en-US" dirty="0"/>
          </a:p>
          <a:p>
            <a:r>
              <a:rPr lang="en-US" dirty="0"/>
              <a:t>Security flaws in privileged Set-UID programs</a:t>
            </a:r>
            <a:endParaRPr lang="en-US" dirty="0"/>
          </a:p>
          <a:p>
            <a:r>
              <a:rPr lang="en-US" dirty="0"/>
              <a:t>Attack surface</a:t>
            </a:r>
            <a:endParaRPr lang="en-US" dirty="0"/>
          </a:p>
          <a:p>
            <a:r>
              <a:rPr lang="en-US" dirty="0"/>
              <a:t>How to improve the security of privileged programs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7789" y="2140526"/>
            <a:ext cx="9144000" cy="2322961"/>
          </a:xfrm>
        </p:spPr>
        <p:txBody>
          <a:bodyPr>
            <a:normAutofit fontScale="90000"/>
          </a:bodyPr>
          <a:lstStyle/>
          <a:p>
            <a:r>
              <a:rPr lang="en-US" dirty="0"/>
              <a:t>Environment Variables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Attacks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1"/>
            <a:ext cx="10515600" cy="914400"/>
          </a:xfrm>
        </p:spPr>
        <p:txBody>
          <a:bodyPr/>
          <a:lstStyle/>
          <a:p>
            <a:r>
              <a:rPr lang="en-US" dirty="0"/>
              <a:t>Environment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237162"/>
          </a:xfrm>
        </p:spPr>
        <p:txBody>
          <a:bodyPr>
            <a:normAutofit/>
          </a:bodyPr>
          <a:lstStyle/>
          <a:p>
            <a:pPr lvl="1">
              <a:spcAft>
                <a:spcPts val="600"/>
              </a:spcAft>
            </a:pPr>
            <a:r>
              <a:rPr lang="en-US" sz="2800" dirty="0"/>
              <a:t>A set of dynamic named values</a:t>
            </a:r>
            <a:endParaRPr lang="en-US" sz="2800" dirty="0"/>
          </a:p>
          <a:p>
            <a:pPr lvl="1">
              <a:spcAft>
                <a:spcPts val="600"/>
              </a:spcAft>
            </a:pPr>
            <a:r>
              <a:rPr lang="en-US" sz="2800" dirty="0"/>
              <a:t>Part of the operating environment in which a process runs</a:t>
            </a:r>
            <a:endParaRPr lang="en-US" sz="2800" dirty="0"/>
          </a:p>
          <a:p>
            <a:pPr lvl="1">
              <a:spcAft>
                <a:spcPts val="600"/>
              </a:spcAft>
            </a:pPr>
            <a:r>
              <a:rPr lang="en-US" sz="2800" dirty="0"/>
              <a:t>Affect the way that a running process will behave</a:t>
            </a:r>
            <a:endParaRPr lang="en-US" sz="2800" dirty="0"/>
          </a:p>
          <a:p>
            <a:pPr lvl="1">
              <a:spcAft>
                <a:spcPts val="600"/>
              </a:spcAft>
            </a:pPr>
            <a:r>
              <a:rPr lang="en-US" sz="2800" dirty="0"/>
              <a:t>Introduced in Unix and also adopted by Microsoft Windows	</a:t>
            </a:r>
            <a:endParaRPr lang="en-US" sz="2800" dirty="0"/>
          </a:p>
          <a:p>
            <a:pPr lvl="1">
              <a:spcAft>
                <a:spcPts val="600"/>
              </a:spcAft>
            </a:pPr>
            <a:r>
              <a:rPr lang="en-US" sz="2800" dirty="0"/>
              <a:t>Example: PATH variable</a:t>
            </a:r>
            <a:endParaRPr lang="en-US" sz="2800" dirty="0"/>
          </a:p>
          <a:p>
            <a:pPr lvl="2">
              <a:spcAft>
                <a:spcPts val="600"/>
              </a:spcAft>
            </a:pPr>
            <a:r>
              <a:rPr lang="en-US" sz="2400" dirty="0"/>
              <a:t>When a program is executed the shell process will use the environment variable to find where the program is, if the full path is not provided.</a:t>
            </a:r>
            <a:r>
              <a:rPr lang="en-US" dirty="0"/>
              <a:t>	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92" y="-12699"/>
            <a:ext cx="10515600" cy="1003300"/>
          </a:xfrm>
        </p:spPr>
        <p:txBody>
          <a:bodyPr/>
          <a:lstStyle/>
          <a:p>
            <a:r>
              <a:rPr lang="en-US" dirty="0"/>
              <a:t>How to Access Environment Variables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29762" t="22539" r="33234" b="58254"/>
          <a:stretch>
            <a:fillRect/>
          </a:stretch>
        </p:blipFill>
        <p:spPr>
          <a:xfrm>
            <a:off x="764101" y="1506575"/>
            <a:ext cx="6504207" cy="2109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29762" t="45873" r="34524" b="30000"/>
          <a:stretch>
            <a:fillRect/>
          </a:stretch>
        </p:blipFill>
        <p:spPr>
          <a:xfrm>
            <a:off x="5117120" y="3797531"/>
            <a:ext cx="6504207" cy="27462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18584" y="2099882"/>
            <a:ext cx="3130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From the main function</a:t>
            </a:r>
            <a:endParaRPr lang="en-US" sz="2400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7385538" y="2157046"/>
            <a:ext cx="515816" cy="317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55076" y="4638638"/>
            <a:ext cx="3254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More reliable way:</a:t>
            </a:r>
            <a:endParaRPr lang="en-US" sz="2400" dirty="0"/>
          </a:p>
          <a:p>
            <a:r>
              <a:rPr lang="en-US" sz="2400" dirty="0"/>
              <a:t>Using the global variable</a:t>
            </a:r>
            <a:endParaRPr lang="en-US" sz="2400" dirty="0"/>
          </a:p>
        </p:txBody>
      </p:sp>
      <p:sp>
        <p:nvSpPr>
          <p:cNvPr id="10" name="Right Arrow 9"/>
          <p:cNvSpPr/>
          <p:nvPr/>
        </p:nvSpPr>
        <p:spPr>
          <a:xfrm>
            <a:off x="4302369" y="4958862"/>
            <a:ext cx="63304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263662" y="2099882"/>
            <a:ext cx="154744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045570" y="4602480"/>
            <a:ext cx="947810" cy="24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884" y="8409"/>
            <a:ext cx="11550781" cy="969492"/>
          </a:xfrm>
        </p:spPr>
        <p:txBody>
          <a:bodyPr>
            <a:normAutofit/>
          </a:bodyPr>
          <a:lstStyle/>
          <a:p>
            <a:r>
              <a:rPr lang="en-US" sz="4000" dirty="0"/>
              <a:t>How Does a process get Environment Variables?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690688"/>
            <a:ext cx="10687050" cy="4486275"/>
          </a:xfrm>
        </p:spPr>
        <p:txBody>
          <a:bodyPr/>
          <a:lstStyle/>
          <a:p>
            <a:r>
              <a:rPr lang="en-US" dirty="0"/>
              <a:t>Process can get environment variables one of two ways: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If a new process is created using fork() system call, the child process will inherits its parent process’s environment variables.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If a process runs a new program in itself, it typically uses execve() system call. In this scenario, the memory space is overwritten and all old environment variables are lost. execve() can be invoked in a special manner to pass environment variables from one process to another.</a:t>
            </a:r>
            <a:endParaRPr lang="en-US" dirty="0"/>
          </a:p>
          <a:p>
            <a:r>
              <a:rPr lang="en-US" dirty="0"/>
              <a:t>Passing environment variables when invoking execve() 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30258" t="28572" r="28373" b="66508"/>
          <a:stretch>
            <a:fillRect/>
          </a:stretch>
        </p:blipFill>
        <p:spPr>
          <a:xfrm>
            <a:off x="994996" y="5282082"/>
            <a:ext cx="9289204" cy="69056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282462" y="5972646"/>
            <a:ext cx="291904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969" y="37555"/>
            <a:ext cx="10948555" cy="876845"/>
          </a:xfrm>
        </p:spPr>
        <p:txBody>
          <a:bodyPr/>
          <a:lstStyle/>
          <a:p>
            <a:r>
              <a:rPr lang="en-US" dirty="0"/>
              <a:t>execve() and Environment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69" y="1350086"/>
            <a:ext cx="3515245" cy="507076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/>
              <a:t>The program executes a new program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2400" dirty="0"/>
              <a:t>, which prints out the environment variables of the current process.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/>
              <a:t>We construct a new variable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newenv</a:t>
            </a:r>
            <a:r>
              <a:rPr lang="en-US" sz="2400" dirty="0"/>
              <a:t>, and use it as the 3rd argument.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4284686" y="1401218"/>
            <a:ext cx="7232400" cy="5108666"/>
            <a:chOff x="4284686" y="1401218"/>
            <a:chExt cx="7232400" cy="5108666"/>
          </a:xfrm>
        </p:grpSpPr>
        <p:pic>
          <p:nvPicPr>
            <p:cNvPr id="7" name="Picture 6" descr="Screen Clippi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686" y="1401218"/>
              <a:ext cx="7232400" cy="510866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764530" y="4515553"/>
              <a:ext cx="502920" cy="22860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79770" y="4996112"/>
              <a:ext cx="684020" cy="19310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764530" y="5401877"/>
              <a:ext cx="813559" cy="22168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45" y="1"/>
            <a:ext cx="10948555" cy="901700"/>
          </a:xfrm>
        </p:spPr>
        <p:txBody>
          <a:bodyPr/>
          <a:lstStyle/>
          <a:p>
            <a:r>
              <a:rPr lang="en-US" dirty="0"/>
              <a:t>execve() and Environment variables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23" y="1817256"/>
            <a:ext cx="6514787" cy="3943464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3348990" y="3406140"/>
            <a:ext cx="571500" cy="2274570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8897" y="3943260"/>
            <a:ext cx="2080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Obtained from the parent process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"/>
            <a:ext cx="10515600" cy="914400"/>
          </a:xfrm>
        </p:spPr>
        <p:txBody>
          <a:bodyPr/>
          <a:lstStyle/>
          <a:p>
            <a:r>
              <a:rPr lang="en-US" dirty="0"/>
              <a:t>Types of Privileged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690688"/>
            <a:ext cx="10687050" cy="4486275"/>
          </a:xfrm>
        </p:spPr>
        <p:txBody>
          <a:bodyPr/>
          <a:lstStyle/>
          <a:p>
            <a:r>
              <a:rPr lang="en-US" dirty="0"/>
              <a:t>Daemons</a:t>
            </a:r>
            <a:endParaRPr lang="en-US" dirty="0"/>
          </a:p>
          <a:p>
            <a:pPr lvl="1"/>
            <a:r>
              <a:rPr lang="en-US" dirty="0"/>
              <a:t>Computer program that runs in the background</a:t>
            </a:r>
            <a:endParaRPr lang="en-US" dirty="0"/>
          </a:p>
          <a:p>
            <a:pPr lvl="1"/>
            <a:r>
              <a:rPr lang="en-US" dirty="0"/>
              <a:t>Needs to run as root or other privileged users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Set-UID Programs</a:t>
            </a:r>
            <a:endParaRPr lang="en-US" dirty="0"/>
          </a:p>
          <a:p>
            <a:pPr lvl="1"/>
            <a:r>
              <a:rPr lang="en-US" dirty="0"/>
              <a:t>Widely used in UNIX systems</a:t>
            </a:r>
            <a:endParaRPr lang="en-US" dirty="0"/>
          </a:p>
          <a:p>
            <a:pPr lvl="1"/>
            <a:r>
              <a:rPr lang="en-US" dirty="0"/>
              <a:t>Program marked with a special bit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1" y="1"/>
            <a:ext cx="10515600" cy="965200"/>
          </a:xfrm>
        </p:spPr>
        <p:txBody>
          <a:bodyPr/>
          <a:lstStyle/>
          <a:p>
            <a:r>
              <a:rPr lang="en-US" dirty="0"/>
              <a:t>Memory Location for Environment Variables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5300" y="1462002"/>
            <a:ext cx="5734050" cy="5023572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envp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environ</a:t>
            </a:r>
            <a:r>
              <a:rPr lang="en-US" dirty="0"/>
              <a:t> points to the same place initially.</a:t>
            </a:r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envp</a:t>
            </a:r>
            <a:r>
              <a:rPr lang="en-US" dirty="0"/>
              <a:t> is only accessible inside the main function, while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environ</a:t>
            </a:r>
            <a:r>
              <a:rPr lang="en-US" dirty="0"/>
              <a:t> is a global variable.</a:t>
            </a:r>
            <a:endParaRPr lang="en-US" dirty="0"/>
          </a:p>
          <a:p>
            <a:r>
              <a:rPr lang="en-US" dirty="0"/>
              <a:t>When changes are made to the environment variables (e.g., new ones are added), the location for storing the environment variables may be moved to the heap, so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environ</a:t>
            </a:r>
            <a:r>
              <a:rPr lang="en-US" dirty="0"/>
              <a:t> will change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envp</a:t>
            </a:r>
            <a:r>
              <a:rPr lang="en-US" dirty="0"/>
              <a:t> does not change)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l="36310" t="17936" r="23936" b="15397"/>
          <a:stretch>
            <a:fillRect/>
          </a:stretch>
        </p:blipFill>
        <p:spPr>
          <a:xfrm>
            <a:off x="6686550" y="1247638"/>
            <a:ext cx="4855535" cy="508901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44"/>
            <a:ext cx="10515600" cy="934306"/>
          </a:xfrm>
        </p:spPr>
        <p:txBody>
          <a:bodyPr/>
          <a:lstStyle/>
          <a:p>
            <a:r>
              <a:rPr lang="en-US" dirty="0"/>
              <a:t>Shell Variables &amp; Environment Variables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0743" y="1360714"/>
            <a:ext cx="10853057" cy="5225142"/>
          </a:xfrm>
        </p:spPr>
        <p:txBody>
          <a:bodyPr/>
          <a:lstStyle/>
          <a:p>
            <a:r>
              <a:rPr lang="en-US" dirty="0"/>
              <a:t>People often mistake shell variables and environment variables to be the same.</a:t>
            </a:r>
            <a:endParaRPr lang="en-US" dirty="0"/>
          </a:p>
          <a:p>
            <a:r>
              <a:rPr lang="en-US" dirty="0"/>
              <a:t>Shell Variables:</a:t>
            </a:r>
            <a:endParaRPr lang="en-US" dirty="0"/>
          </a:p>
          <a:p>
            <a:pPr lvl="1"/>
            <a:r>
              <a:rPr lang="en-US" dirty="0"/>
              <a:t>Internal variables used by shell.</a:t>
            </a:r>
            <a:endParaRPr lang="en-US" dirty="0"/>
          </a:p>
          <a:p>
            <a:pPr lvl="1"/>
            <a:r>
              <a:rPr lang="en-US" dirty="0"/>
              <a:t>Shell provides built-in commands to allow users to create, assign and delete shell variables.</a:t>
            </a:r>
            <a:endParaRPr lang="en-US" dirty="0"/>
          </a:p>
          <a:p>
            <a:pPr lvl="1"/>
            <a:r>
              <a:rPr lang="en-US" dirty="0"/>
              <a:t>In the example, we create a shell variable called FOO.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l="16865" t="35873" r="61806" b="47736"/>
          <a:stretch>
            <a:fillRect/>
          </a:stretch>
        </p:blipFill>
        <p:spPr>
          <a:xfrm>
            <a:off x="1237163" y="4318740"/>
            <a:ext cx="4157798" cy="199698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440" y="-1762"/>
            <a:ext cx="10515600" cy="934306"/>
          </a:xfrm>
        </p:spPr>
        <p:txBody>
          <a:bodyPr/>
          <a:lstStyle/>
          <a:p>
            <a:r>
              <a:rPr lang="en-US" dirty="0"/>
              <a:t>Side Note on The /proc File System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0743" y="1415144"/>
            <a:ext cx="10853057" cy="5050972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dirty="0"/>
              <a:t>/proc is a virtual file system in </a:t>
            </a:r>
            <a:r>
              <a:rPr lang="en-US" dirty="0" err="1"/>
              <a:t>linux</a:t>
            </a:r>
            <a:r>
              <a:rPr lang="en-US" dirty="0"/>
              <a:t>. It contains a directory for each process, using the process ID as the name of the directory</a:t>
            </a:r>
            <a:endParaRPr lang="en-US" dirty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dirty="0"/>
              <a:t>Each process directory has a virtual file called environ, which contains the environment of the process.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e.g., virtual file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/932/environ</a:t>
            </a:r>
            <a:r>
              <a:rPr lang="en-US" dirty="0"/>
              <a:t>  contains the environment variable of process 932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The command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strings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/$$/environ</a:t>
            </a:r>
            <a:r>
              <a:rPr lang="en-US" dirty="0"/>
              <a:t>” prints out the environment variable of the current process (shell will replace $$ with its own process ID)</a:t>
            </a:r>
            <a:endParaRPr lang="en-US" dirty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dirty="0"/>
              <a:t>When </a:t>
            </a:r>
            <a:r>
              <a:rPr lang="en-US" dirty="0" err="1"/>
              <a:t>env</a:t>
            </a:r>
            <a:r>
              <a:rPr lang="en-US" dirty="0"/>
              <a:t> program is invoked in a bash shell, it runs in a child process. Therefore, it print out the environment variables of the shell’s child process, not its own. 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908" y="12159"/>
            <a:ext cx="10515600" cy="934306"/>
          </a:xfrm>
        </p:spPr>
        <p:txBody>
          <a:bodyPr/>
          <a:lstStyle/>
          <a:p>
            <a:r>
              <a:rPr lang="en-US" dirty="0"/>
              <a:t>Shell Variables &amp; Environment Variables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0743" y="1191795"/>
            <a:ext cx="10853057" cy="5050972"/>
          </a:xfrm>
        </p:spPr>
        <p:txBody>
          <a:bodyPr/>
          <a:lstStyle/>
          <a:p>
            <a:r>
              <a:rPr lang="en-US" dirty="0"/>
              <a:t>Shell variables and environment variables are different</a:t>
            </a:r>
            <a:endParaRPr lang="en-US" dirty="0"/>
          </a:p>
          <a:p>
            <a:r>
              <a:rPr lang="en-US" dirty="0"/>
              <a:t>When a shell program starts, it copies the environment variables into its own shell variables. Changes made to the shell variable will not reflect on the environment variables, as shown in example :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9908" y="3039067"/>
            <a:ext cx="11234725" cy="3487503"/>
            <a:chOff x="119075" y="3176227"/>
            <a:chExt cx="11234725" cy="3487503"/>
          </a:xfrm>
        </p:grpSpPr>
        <p:sp>
          <p:nvSpPr>
            <p:cNvPr id="17" name="TextBox 16"/>
            <p:cNvSpPr txBox="1"/>
            <p:nvPr/>
          </p:nvSpPr>
          <p:spPr>
            <a:xfrm>
              <a:off x="1292721" y="3306074"/>
              <a:ext cx="2546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Environment variable</a:t>
              </a:r>
              <a:endParaRPr lang="en-US" sz="2000" dirty="0"/>
            </a:p>
          </p:txBody>
        </p:sp>
        <p:pic>
          <p:nvPicPr>
            <p:cNvPr id="3" name="Picture 2" descr="Screen Clippi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833" y="3176227"/>
              <a:ext cx="7204967" cy="3394381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>
              <a:off x="3776618" y="3424803"/>
              <a:ext cx="274320" cy="1626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37060" y="3798055"/>
              <a:ext cx="15647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Shell variable</a:t>
              </a:r>
              <a:endParaRPr lang="en-US" sz="2000" dirty="0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759397" y="3928074"/>
              <a:ext cx="274320" cy="1626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3759397" y="4690146"/>
              <a:ext cx="274320" cy="1626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3759597" y="5179262"/>
              <a:ext cx="274320" cy="1626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32886" y="4547753"/>
              <a:ext cx="28060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Shell variable is changed</a:t>
              </a:r>
              <a:endParaRPr lang="en-US" sz="2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9075" y="5039734"/>
              <a:ext cx="36446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Environment variable is the same</a:t>
              </a:r>
              <a:endParaRPr lang="en-US" sz="2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9380" y="6263620"/>
              <a:ext cx="36020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Environment variable is still here</a:t>
              </a:r>
              <a:endParaRPr lang="en-US" sz="2000" dirty="0"/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3759397" y="5941334"/>
              <a:ext cx="274320" cy="1626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3756723" y="6396766"/>
              <a:ext cx="274320" cy="1626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02530" y="5811521"/>
              <a:ext cx="2546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Shell variable is gone</a:t>
              </a:r>
              <a:endParaRPr lang="en-US" sz="2000" dirty="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0"/>
            <a:ext cx="10515600" cy="934306"/>
          </a:xfrm>
        </p:spPr>
        <p:txBody>
          <a:bodyPr/>
          <a:lstStyle/>
          <a:p>
            <a:r>
              <a:rPr lang="en-US" dirty="0"/>
              <a:t>Shell Variables &amp; Environment Variables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17155" y="1631288"/>
            <a:ext cx="3636645" cy="4562746"/>
          </a:xfrm>
        </p:spPr>
        <p:txBody>
          <a:bodyPr>
            <a:normAutofit/>
          </a:bodyPr>
          <a:lstStyle/>
          <a:p>
            <a:r>
              <a:rPr lang="en-US" sz="2300" dirty="0"/>
              <a:t>This figure shows how shell variables affect the environment variables of child processes</a:t>
            </a:r>
            <a:endParaRPr lang="en-US" sz="2300" dirty="0"/>
          </a:p>
          <a:p>
            <a:pPr marL="0" indent="0">
              <a:buNone/>
            </a:pPr>
            <a:endParaRPr lang="en-US" sz="2300" dirty="0"/>
          </a:p>
          <a:p>
            <a:r>
              <a:rPr lang="en-US" sz="2300" dirty="0"/>
              <a:t>It also shows how the parent shell’s environment variables becomes the child process’s environment variables (via shell variables)</a:t>
            </a:r>
            <a:endParaRPr lang="en-US" sz="2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l="19941" t="17302" r="33730" b="17777"/>
          <a:stretch>
            <a:fillRect/>
          </a:stretch>
        </p:blipFill>
        <p:spPr>
          <a:xfrm>
            <a:off x="951956" y="1186544"/>
            <a:ext cx="6378484" cy="545223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511"/>
            <a:ext cx="10515600" cy="934306"/>
          </a:xfrm>
        </p:spPr>
        <p:txBody>
          <a:bodyPr/>
          <a:lstStyle/>
          <a:p>
            <a:r>
              <a:rPr lang="en-US" dirty="0"/>
              <a:t>Shell Variables &amp; Environment Variables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7893" y="1442854"/>
            <a:ext cx="10853057" cy="725382"/>
          </a:xfrm>
        </p:spPr>
        <p:txBody>
          <a:bodyPr>
            <a:normAutofit/>
          </a:bodyPr>
          <a:lstStyle/>
          <a:p>
            <a:r>
              <a:rPr lang="en-US" dirty="0"/>
              <a:t>When we type </a:t>
            </a:r>
            <a:r>
              <a:rPr lang="en-US" dirty="0" err="1"/>
              <a:t>env</a:t>
            </a:r>
            <a:r>
              <a:rPr lang="en-US" dirty="0"/>
              <a:t> in shell prompt, shell will create a child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29762" t="43492" r="29266" b="32222"/>
          <a:stretch>
            <a:fillRect/>
          </a:stretch>
        </p:blipFill>
        <p:spPr>
          <a:xfrm>
            <a:off x="4868636" y="2826573"/>
            <a:ext cx="7179127" cy="26595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8198" y="3000386"/>
            <a:ext cx="3530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Print out environment variable</a:t>
            </a:r>
            <a:endParaRPr lang="en-US" sz="2000" dirty="0"/>
          </a:p>
        </p:txBody>
      </p:sp>
      <p:sp>
        <p:nvSpPr>
          <p:cNvPr id="3" name="Right Arrow 2"/>
          <p:cNvSpPr/>
          <p:nvPr/>
        </p:nvSpPr>
        <p:spPr>
          <a:xfrm>
            <a:off x="4470282" y="3119451"/>
            <a:ext cx="297180" cy="205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7893" y="4046220"/>
            <a:ext cx="3533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Only LOGNAME and LOGNAME3 get into the child process, but not LOGNAME2. Why?</a:t>
            </a:r>
            <a:endParaRPr lang="en-US" sz="2000" dirty="0"/>
          </a:p>
        </p:txBody>
      </p:sp>
      <p:sp>
        <p:nvSpPr>
          <p:cNvPr id="12" name="Right Arrow 11"/>
          <p:cNvSpPr/>
          <p:nvPr/>
        </p:nvSpPr>
        <p:spPr>
          <a:xfrm>
            <a:off x="4090915" y="4276406"/>
            <a:ext cx="569324" cy="276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0"/>
            <a:ext cx="10515600" cy="1008145"/>
          </a:xfrm>
        </p:spPr>
        <p:txBody>
          <a:bodyPr/>
          <a:lstStyle/>
          <a:p>
            <a:r>
              <a:rPr lang="en-US" dirty="0"/>
              <a:t>Attack Surface on Environment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4373880" cy="4741702"/>
          </a:xfrm>
        </p:spPr>
        <p:txBody>
          <a:bodyPr/>
          <a:lstStyle/>
          <a:p>
            <a:r>
              <a:rPr lang="en-US" dirty="0"/>
              <a:t>Hidden usage of environment variables is dangerous.</a:t>
            </a:r>
            <a:endParaRPr lang="en-US" dirty="0"/>
          </a:p>
          <a:p>
            <a:r>
              <a:rPr lang="en-US" dirty="0"/>
              <a:t>Since users can set environment variables, they become part of the attack surface on Set-UID programs.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37996" t="34286" r="25893" b="25873"/>
          <a:stretch>
            <a:fillRect/>
          </a:stretch>
        </p:blipFill>
        <p:spPr>
          <a:xfrm>
            <a:off x="5212080" y="1643382"/>
            <a:ext cx="6272776" cy="432545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0515600" cy="952500"/>
          </a:xfrm>
        </p:spPr>
        <p:txBody>
          <a:bodyPr/>
          <a:lstStyle/>
          <a:p>
            <a:r>
              <a:rPr lang="en-US" dirty="0"/>
              <a:t>Attacks via Dynamic Linker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3216"/>
            <a:ext cx="10515600" cy="4903747"/>
          </a:xfrm>
        </p:spPr>
        <p:txBody>
          <a:bodyPr>
            <a:normAutofit/>
          </a:bodyPr>
          <a:lstStyle/>
          <a:p>
            <a:r>
              <a:rPr lang="en-US" dirty="0"/>
              <a:t>Linking finds the external library code referenced in the program</a:t>
            </a:r>
            <a:endParaRPr lang="en-US" dirty="0"/>
          </a:p>
          <a:p>
            <a:r>
              <a:rPr lang="en-US" dirty="0"/>
              <a:t>Linking can be done during runtime or compile time:</a:t>
            </a:r>
            <a:endParaRPr lang="en-US" dirty="0"/>
          </a:p>
          <a:p>
            <a:pPr lvl="1"/>
            <a:r>
              <a:rPr lang="en-US" dirty="0"/>
              <a:t>Dynamic Linking – uses environment variables, which becomes part of the attack surface</a:t>
            </a:r>
            <a:endParaRPr lang="en-US" dirty="0"/>
          </a:p>
          <a:p>
            <a:pPr lvl="1"/>
            <a:r>
              <a:rPr lang="en-US" dirty="0"/>
              <a:t>Static Linking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We will use the following example to differentiate static and dynamic linking: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29664" t="23810" r="18055" b="66547"/>
          <a:stretch>
            <a:fillRect/>
          </a:stretch>
        </p:blipFill>
        <p:spPr>
          <a:xfrm>
            <a:off x="1132115" y="4767943"/>
            <a:ext cx="727096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964" t="66825" r="31151" b="25873"/>
          <a:stretch>
            <a:fillRect/>
          </a:stretch>
        </p:blipFill>
        <p:spPr>
          <a:xfrm>
            <a:off x="1132115" y="5606143"/>
            <a:ext cx="7270960" cy="66402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31671"/>
            <a:ext cx="10515600" cy="882729"/>
          </a:xfrm>
        </p:spPr>
        <p:txBody>
          <a:bodyPr/>
          <a:lstStyle/>
          <a:p>
            <a:r>
              <a:rPr lang="en-US" dirty="0"/>
              <a:t>Attacks via Dynamic Linker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3216"/>
            <a:ext cx="10515600" cy="4903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Static Linking</a:t>
            </a:r>
            <a:endParaRPr lang="en-US" dirty="0"/>
          </a:p>
          <a:p>
            <a:r>
              <a:rPr lang="en-US" dirty="0"/>
              <a:t>The linker combines the program’s code and the library code containing the </a:t>
            </a:r>
            <a:r>
              <a:rPr lang="en-US" dirty="0" err="1"/>
              <a:t>printf</a:t>
            </a:r>
            <a:r>
              <a:rPr lang="en-US" dirty="0"/>
              <a:t>() function</a:t>
            </a:r>
            <a:endParaRPr lang="en-US" dirty="0"/>
          </a:p>
          <a:p>
            <a:r>
              <a:rPr lang="en-US" dirty="0"/>
              <a:t>We can notice that the size of a static compiled program is 100 times larger than a dynamic program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/>
          <a:srcRect l="16865" t="40317" r="31052" b="45556"/>
          <a:stretch>
            <a:fillRect/>
          </a:stretch>
        </p:blipFill>
        <p:spPr>
          <a:xfrm>
            <a:off x="838200" y="3884020"/>
            <a:ext cx="10659449" cy="180703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30848"/>
            <a:ext cx="10515600" cy="843149"/>
          </a:xfrm>
        </p:spPr>
        <p:txBody>
          <a:bodyPr/>
          <a:lstStyle/>
          <a:p>
            <a:r>
              <a:rPr lang="en-US" dirty="0"/>
              <a:t>Attacks via Dynamic Linker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3216"/>
            <a:ext cx="10515600" cy="4903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Dynamic Linking</a:t>
            </a:r>
            <a:endParaRPr lang="en-US" b="1" dirty="0"/>
          </a:p>
          <a:p>
            <a:r>
              <a:rPr lang="en-US" dirty="0"/>
              <a:t>The linking is done during runtime</a:t>
            </a:r>
            <a:endParaRPr lang="en-US" dirty="0"/>
          </a:p>
          <a:p>
            <a:pPr lvl="1"/>
            <a:r>
              <a:rPr lang="en-US" dirty="0"/>
              <a:t>Shared libraries (DLL in windows)</a:t>
            </a:r>
            <a:endParaRPr lang="en-US" dirty="0"/>
          </a:p>
          <a:p>
            <a:r>
              <a:rPr lang="en-US" dirty="0"/>
              <a:t>Before a program compiled with dynamic linking is run, its executable is loaded into the memory first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29166" t="33453" r="17460" b="36666"/>
          <a:stretch>
            <a:fillRect/>
          </a:stretch>
        </p:blipFill>
        <p:spPr>
          <a:xfrm>
            <a:off x="992456" y="3587961"/>
            <a:ext cx="8540164" cy="29882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609" y="56215"/>
            <a:ext cx="10515600" cy="934306"/>
          </a:xfrm>
        </p:spPr>
        <p:txBody>
          <a:bodyPr/>
          <a:lstStyle/>
          <a:p>
            <a:r>
              <a:rPr lang="en-US" dirty="0"/>
              <a:t>Superman Story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0743" y="1360714"/>
            <a:ext cx="7609113" cy="5050972"/>
          </a:xfrm>
        </p:spPr>
        <p:txBody>
          <a:bodyPr/>
          <a:lstStyle/>
          <a:p>
            <a:r>
              <a:rPr lang="en-US" dirty="0"/>
              <a:t>Power Suit</a:t>
            </a:r>
            <a:endParaRPr lang="en-US" dirty="0"/>
          </a:p>
          <a:p>
            <a:pPr lvl="1"/>
            <a:r>
              <a:rPr lang="en-US" dirty="0" err="1"/>
              <a:t>Superpeople</a:t>
            </a:r>
            <a:r>
              <a:rPr lang="en-US" dirty="0"/>
              <a:t>: Directly give them the power</a:t>
            </a:r>
            <a:endParaRPr lang="en-US" dirty="0"/>
          </a:p>
          <a:p>
            <a:pPr lvl="1"/>
            <a:r>
              <a:rPr lang="en-US" dirty="0"/>
              <a:t>Issues: bad </a:t>
            </a:r>
            <a:r>
              <a:rPr lang="en-US" dirty="0" err="1"/>
              <a:t>superpeople</a:t>
            </a:r>
            <a:endParaRPr lang="en-US" dirty="0"/>
          </a:p>
          <a:p>
            <a:endParaRPr lang="en-US" dirty="0"/>
          </a:p>
          <a:p>
            <a:r>
              <a:rPr lang="en-US" dirty="0"/>
              <a:t>Power Suit 2.0</a:t>
            </a:r>
            <a:endParaRPr lang="en-US" dirty="0"/>
          </a:p>
          <a:p>
            <a:pPr lvl="1"/>
            <a:r>
              <a:rPr lang="en-US" dirty="0"/>
              <a:t>Computer chip</a:t>
            </a:r>
            <a:endParaRPr lang="en-US" dirty="0"/>
          </a:p>
          <a:p>
            <a:pPr lvl="1"/>
            <a:r>
              <a:rPr lang="en-US" dirty="0"/>
              <a:t>Specific task</a:t>
            </a:r>
            <a:endParaRPr lang="en-US" dirty="0"/>
          </a:p>
          <a:p>
            <a:pPr lvl="1"/>
            <a:r>
              <a:rPr lang="en-US" dirty="0"/>
              <a:t>No way to deviate from pre-programmed task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Set-UID mechanism: A Power Suit mechanism implemented in Linux OS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82" y="478246"/>
            <a:ext cx="5511409" cy="551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" y="16226"/>
            <a:ext cx="10515600" cy="887620"/>
          </a:xfrm>
        </p:spPr>
        <p:txBody>
          <a:bodyPr/>
          <a:lstStyle/>
          <a:p>
            <a:r>
              <a:rPr lang="en-US" dirty="0"/>
              <a:t>Attacks via Dynamic Linker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3398"/>
            <a:ext cx="10515600" cy="1527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Dynamic Linking:</a:t>
            </a:r>
            <a:endParaRPr lang="en-US" b="1" dirty="0"/>
          </a:p>
          <a:p>
            <a:r>
              <a:rPr lang="en-US" dirty="0"/>
              <a:t>We can use “</a:t>
            </a:r>
            <a:r>
              <a:rPr lang="en-US" dirty="0" err="1"/>
              <a:t>ldd</a:t>
            </a:r>
            <a:r>
              <a:rPr lang="en-US" dirty="0"/>
              <a:t>” command to see what shared libraries a program depends on 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97693"/>
            <a:ext cx="9178158" cy="18814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50454" y="3128558"/>
            <a:ext cx="2082365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for system calls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096000" y="5323309"/>
            <a:ext cx="4655820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dirty="0" err="1"/>
              <a:t>libc</a:t>
            </a:r>
            <a:r>
              <a:rPr lang="en-US" sz="2400" dirty="0"/>
              <a:t> library (contains functions like </a:t>
            </a:r>
            <a:r>
              <a:rPr lang="en-US" sz="2400" dirty="0" err="1"/>
              <a:t>printf</a:t>
            </a:r>
            <a:r>
              <a:rPr lang="en-US" sz="2400" dirty="0"/>
              <a:t>() and sleep())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85801" y="5323309"/>
            <a:ext cx="524637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The dynamic linker itself is in a shared library. It is invoked before the main function gets invoked.</a:t>
            </a:r>
            <a:endParaRPr lang="en-US" sz="2400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7013006" y="4812042"/>
            <a:ext cx="752276" cy="195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6200000">
            <a:off x="2600874" y="4960477"/>
            <a:ext cx="468909" cy="181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9647307">
            <a:off x="5304324" y="3466015"/>
            <a:ext cx="854702" cy="238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848"/>
            <a:ext cx="10515600" cy="908952"/>
          </a:xfrm>
        </p:spPr>
        <p:txBody>
          <a:bodyPr/>
          <a:lstStyle/>
          <a:p>
            <a:r>
              <a:rPr lang="en-US" dirty="0"/>
              <a:t>Attacks via Dynamic Linker: the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3216"/>
            <a:ext cx="10515600" cy="490374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Dynamic linking saves memory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This means that a part of the program’s code is undecided during the compilation time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If the user can influence the missing code, they can compromise the integrity of the program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10938"/>
            <a:ext cx="10515600" cy="928862"/>
          </a:xfrm>
        </p:spPr>
        <p:txBody>
          <a:bodyPr/>
          <a:lstStyle/>
          <a:p>
            <a:r>
              <a:rPr lang="en-US" dirty="0"/>
              <a:t>Attacks via Dynamic Linker: Case Study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3216"/>
            <a:ext cx="10515600" cy="4903747"/>
          </a:xfrm>
        </p:spPr>
        <p:txBody>
          <a:bodyPr>
            <a:normAutofit/>
          </a:bodyPr>
          <a:lstStyle/>
          <a:p>
            <a:pPr marL="171450" indent="-171450">
              <a:spcAft>
                <a:spcPts val="1200"/>
              </a:spcAft>
            </a:pPr>
            <a:r>
              <a:rPr lang="en-US" dirty="0"/>
              <a:t>LD_PRELOAD contains a list of shared libraries which will be searched first by the linker</a:t>
            </a:r>
            <a:endParaRPr lang="en-US" dirty="0"/>
          </a:p>
          <a:p>
            <a:pPr marL="171450" indent="-171450">
              <a:spcAft>
                <a:spcPts val="1200"/>
              </a:spcAft>
            </a:pPr>
            <a:r>
              <a:rPr lang="en-US" dirty="0"/>
              <a:t>If not all functions are found, the linker will search among several lists of folder including the one specified by LD_LIBRARY_PATH</a:t>
            </a:r>
            <a:endParaRPr lang="en-US" dirty="0"/>
          </a:p>
          <a:p>
            <a:pPr marL="171450" indent="-171450">
              <a:spcAft>
                <a:spcPts val="1200"/>
              </a:spcAft>
            </a:pPr>
            <a:r>
              <a:rPr lang="en-US" dirty="0"/>
              <a:t>Both variables can be set by users, so it gives them an opportunity to control the outcome of the linking process</a:t>
            </a:r>
            <a:endParaRPr lang="en-US" dirty="0"/>
          </a:p>
          <a:p>
            <a:pPr marL="171450" indent="-171450">
              <a:spcAft>
                <a:spcPts val="1200"/>
              </a:spcAft>
            </a:pPr>
            <a:r>
              <a:rPr lang="en-US" dirty="0"/>
              <a:t>If that program were a Set-UID program, it may lead to security breaches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625" y="23638"/>
            <a:ext cx="10515600" cy="941562"/>
          </a:xfrm>
        </p:spPr>
        <p:txBody>
          <a:bodyPr/>
          <a:lstStyle/>
          <a:p>
            <a:r>
              <a:rPr lang="en-US" dirty="0"/>
              <a:t>Attacks via Dynamic Linker: Case Study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3216"/>
            <a:ext cx="10515600" cy="4903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1 – Normal Programs:</a:t>
            </a:r>
            <a:endParaRPr lang="en-US" sz="2400" b="1" dirty="0"/>
          </a:p>
          <a:p>
            <a:r>
              <a:rPr lang="en-US" sz="2400" dirty="0"/>
              <a:t>Program calls sleep function which is dynamically linked: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Now we implement our own sleep() function:</a:t>
            </a:r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77661" y="2294194"/>
            <a:ext cx="3841866" cy="1847456"/>
            <a:chOff x="1132112" y="2815097"/>
            <a:chExt cx="3841866" cy="184745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"/>
            <a:srcRect l="16865" t="19683" r="64980" b="78095"/>
            <a:stretch>
              <a:fillRect/>
            </a:stretch>
          </p:blipFill>
          <p:spPr>
            <a:xfrm>
              <a:off x="1132112" y="2815097"/>
              <a:ext cx="3841866" cy="29391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9861" t="35714" r="51984" b="52540"/>
            <a:stretch>
              <a:fillRect/>
            </a:stretch>
          </p:blipFill>
          <p:spPr>
            <a:xfrm>
              <a:off x="1132112" y="3109012"/>
              <a:ext cx="3841866" cy="1553541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9762" t="42223" r="41667" b="50793"/>
          <a:stretch>
            <a:fillRect/>
          </a:stretch>
        </p:blipFill>
        <p:spPr>
          <a:xfrm>
            <a:off x="5890927" y="2628512"/>
            <a:ext cx="6026348" cy="9206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936127" y="3156857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9762" t="43461" r="17858" b="41272"/>
          <a:stretch>
            <a:fillRect/>
          </a:stretch>
        </p:blipFill>
        <p:spPr>
          <a:xfrm>
            <a:off x="1086391" y="4990374"/>
            <a:ext cx="8872017" cy="161616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60" y="23638"/>
            <a:ext cx="10515600" cy="916162"/>
          </a:xfrm>
        </p:spPr>
        <p:txBody>
          <a:bodyPr/>
          <a:lstStyle/>
          <a:p>
            <a:r>
              <a:rPr lang="en-US" dirty="0"/>
              <a:t>Attacks via Dynamic Linker: Case Study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3216"/>
            <a:ext cx="10515600" cy="4903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1 – Normal Programs ( continued ):</a:t>
            </a:r>
            <a:endParaRPr lang="en-US" sz="2400" b="1" dirty="0"/>
          </a:p>
          <a:p>
            <a:r>
              <a:rPr lang="en-US" sz="2400" dirty="0"/>
              <a:t>We need to compile the above code, create a shared library and add the shared library to the LD_PRELOAD environment variable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l="16964" t="41905" r="30953" b="24127"/>
          <a:stretch>
            <a:fillRect/>
          </a:stretch>
        </p:blipFill>
        <p:spPr>
          <a:xfrm>
            <a:off x="1165860" y="2695302"/>
            <a:ext cx="8763000" cy="357196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10938"/>
            <a:ext cx="10515600" cy="928862"/>
          </a:xfrm>
        </p:spPr>
        <p:txBody>
          <a:bodyPr/>
          <a:lstStyle/>
          <a:p>
            <a:r>
              <a:rPr lang="en-US" dirty="0"/>
              <a:t>Attacks via Dynamic Linker: 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3216"/>
            <a:ext cx="10515600" cy="541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 2 – Set-UID Programs:</a:t>
            </a:r>
            <a:endParaRPr lang="en-US" sz="2400" b="1" dirty="0"/>
          </a:p>
          <a:p>
            <a:r>
              <a:rPr lang="en-US" sz="2400" dirty="0"/>
              <a:t>If the technique in example 1 works for Set-UID program, it can be very dangerous. Lets convert the above program into Set-UID 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Our sleep() function was not invoked. </a:t>
            </a:r>
            <a:endParaRPr lang="en-US" sz="2400" dirty="0"/>
          </a:p>
          <a:p>
            <a:pPr lvl="1"/>
            <a:r>
              <a:rPr lang="en-US" sz="2000" dirty="0"/>
              <a:t>This is due to a countermeasure implemented by the dynamic linker. It ignores the LD_PRELOAD and LD_LIBRARY_PATH environment variables when the EUID and RUID differ. </a:t>
            </a:r>
            <a:endParaRPr lang="en-US" sz="2000" dirty="0"/>
          </a:p>
          <a:p>
            <a:r>
              <a:rPr lang="en-US" sz="2400" dirty="0"/>
              <a:t>Lets verify this countermeasure with an example in the next slide.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16766" t="51111" r="31052" b="31429"/>
          <a:stretch>
            <a:fillRect/>
          </a:stretch>
        </p:blipFill>
        <p:spPr>
          <a:xfrm>
            <a:off x="1089660" y="2536915"/>
            <a:ext cx="8305800" cy="173695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38913"/>
            <a:ext cx="10515600" cy="888710"/>
          </a:xfrm>
        </p:spPr>
        <p:txBody>
          <a:bodyPr/>
          <a:lstStyle/>
          <a:p>
            <a:r>
              <a:rPr lang="en-US" dirty="0"/>
              <a:t>Attacks via Dynamic Linker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3216"/>
            <a:ext cx="10515600" cy="541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Let’s verify the countermeasure</a:t>
            </a:r>
            <a:endParaRPr lang="en-US" sz="2400" b="1" dirty="0"/>
          </a:p>
          <a:p>
            <a:r>
              <a:rPr lang="en-US" sz="2400" dirty="0"/>
              <a:t>Make a copy of the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2400" dirty="0"/>
              <a:t> program and make it a Set-UID program 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Export LD_LIBRARY_PATH and LD_PRELOAD and run both the programs: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16866" t="24444" r="30952" b="63334"/>
          <a:stretch>
            <a:fillRect/>
          </a:stretch>
        </p:blipFill>
        <p:spPr>
          <a:xfrm>
            <a:off x="1075212" y="2236900"/>
            <a:ext cx="8328561" cy="1219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01445" y="4165965"/>
            <a:ext cx="10952594" cy="2172271"/>
            <a:chOff x="501445" y="4165965"/>
            <a:chExt cx="10952594" cy="21722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6865" t="40318" r="30853" b="37778"/>
            <a:stretch>
              <a:fillRect/>
            </a:stretch>
          </p:blipFill>
          <p:spPr>
            <a:xfrm>
              <a:off x="3158489" y="4165965"/>
              <a:ext cx="8295550" cy="217227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01445" y="4643859"/>
              <a:ext cx="2076541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Run the original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</a:t>
              </a:r>
              <a:r>
                <a:rPr lang="en-US" sz="2000" dirty="0"/>
                <a:t> program</a:t>
              </a:r>
              <a:endParaRPr lang="en-US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1445" y="5630350"/>
              <a:ext cx="2076541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Run our </a:t>
              </a:r>
              <a:r>
                <a:rPr lang="en-US" sz="2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</a:t>
              </a:r>
              <a:r>
                <a:rPr lang="en-US" sz="2000" dirty="0"/>
                <a:t> program</a:t>
              </a:r>
              <a:endParaRPr lang="en-US" sz="2000" dirty="0"/>
            </a:p>
          </p:txBody>
        </p:sp>
        <p:sp>
          <p:nvSpPr>
            <p:cNvPr id="4" name="Right Arrow 3"/>
            <p:cNvSpPr/>
            <p:nvPr/>
          </p:nvSpPr>
          <p:spPr>
            <a:xfrm>
              <a:off x="2638322" y="4896651"/>
              <a:ext cx="459831" cy="302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2627480" y="5832853"/>
              <a:ext cx="459831" cy="3028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2709"/>
            <a:ext cx="10515600" cy="856291"/>
          </a:xfrm>
        </p:spPr>
        <p:txBody>
          <a:bodyPr/>
          <a:lstStyle/>
          <a:p>
            <a:r>
              <a:rPr lang="en-US" dirty="0"/>
              <a:t>Attacks via Dynamic Linker: Case Study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3216"/>
            <a:ext cx="10515600" cy="541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Case study:  OS X Dynamic Linker </a:t>
            </a:r>
            <a:endParaRPr lang="en-US" sz="2400" b="1" dirty="0"/>
          </a:p>
          <a:p>
            <a:r>
              <a:rPr lang="en-US" sz="2400" dirty="0"/>
              <a:t>As discussed in Chapter 1 (in capability leaking ), apple OS X 10.10 introduced a new environment variable without analyzing its security implications perfectly.</a:t>
            </a:r>
            <a:endParaRPr lang="en-US" sz="2400" dirty="0"/>
          </a:p>
          <a:p>
            <a:r>
              <a:rPr lang="en-US" sz="2400" dirty="0"/>
              <a:t>DYLD_PRINT_TO_FILE</a:t>
            </a:r>
            <a:endParaRPr lang="en-US" sz="2400" dirty="0"/>
          </a:p>
          <a:p>
            <a:pPr lvl="1"/>
            <a:r>
              <a:rPr lang="en-US" sz="2000" dirty="0"/>
              <a:t>Ability for users to supply filename for </a:t>
            </a:r>
            <a:r>
              <a:rPr lang="en-US" sz="2000" dirty="0" err="1"/>
              <a:t>dyld</a:t>
            </a:r>
            <a:endParaRPr lang="en-US" sz="2000" dirty="0"/>
          </a:p>
          <a:p>
            <a:pPr lvl="1"/>
            <a:r>
              <a:rPr lang="en-US" sz="2000" dirty="0"/>
              <a:t>If it is a Set-UID program, users can write to a protected file</a:t>
            </a:r>
            <a:endParaRPr lang="en-US" sz="2000" dirty="0"/>
          </a:p>
          <a:p>
            <a:pPr lvl="1"/>
            <a:r>
              <a:rPr lang="en-US" sz="2000" dirty="0"/>
              <a:t>Capability leak – file descriptor not closed</a:t>
            </a:r>
            <a:endParaRPr lang="en-US" sz="2400" dirty="0"/>
          </a:p>
          <a:p>
            <a:r>
              <a:rPr lang="en-US" sz="2400" dirty="0"/>
              <a:t>Exploit example:</a:t>
            </a:r>
            <a:endParaRPr lang="en-US" sz="2400" dirty="0"/>
          </a:p>
          <a:p>
            <a:pPr lvl="1"/>
            <a:r>
              <a:rPr lang="en-US" sz="2000" dirty="0"/>
              <a:t>Set DYLD_PRINT_TO_FILE to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sudoers</a:t>
            </a:r>
            <a:endParaRPr lang="en-US" sz="2000" dirty="0"/>
          </a:p>
          <a:p>
            <a:pPr lvl="1"/>
            <a:r>
              <a:rPr lang="en-US" sz="2000" dirty="0"/>
              <a:t>Switch to Bob’s account</a:t>
            </a:r>
            <a:endParaRPr lang="en-US" sz="2000" dirty="0"/>
          </a:p>
          <a:p>
            <a:pPr lvl="1"/>
            <a:r>
              <a:rPr lang="en-US" sz="2000" dirty="0"/>
              <a:t>The echo command writes to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sudoers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16865" t="56984" r="47619" b="33651"/>
          <a:stretch>
            <a:fillRect/>
          </a:stretch>
        </p:blipFill>
        <p:spPr>
          <a:xfrm>
            <a:off x="1372234" y="5100139"/>
            <a:ext cx="7739743" cy="127554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0"/>
            <a:ext cx="10515600" cy="968416"/>
          </a:xfrm>
        </p:spPr>
        <p:txBody>
          <a:bodyPr/>
          <a:lstStyle/>
          <a:p>
            <a:r>
              <a:rPr lang="en-US" dirty="0"/>
              <a:t>Attacks via External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0"/>
            <a:ext cx="10515600" cy="503827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An application may invoke an external program.</a:t>
            </a:r>
            <a:endParaRPr lang="en-US" sz="2400" dirty="0"/>
          </a:p>
          <a:p>
            <a:r>
              <a:rPr lang="en-US" sz="2400" dirty="0"/>
              <a:t>The application itself may not use environment variables, but the invoked external program might.</a:t>
            </a:r>
            <a:endParaRPr lang="en-US" sz="2400" dirty="0"/>
          </a:p>
          <a:p>
            <a:r>
              <a:rPr lang="en-US" sz="2400" dirty="0"/>
              <a:t>Typical ways of invoking external programs:</a:t>
            </a:r>
            <a:endParaRPr lang="en-US" sz="2400" dirty="0"/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family of function which call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execve()</a:t>
            </a:r>
            <a:r>
              <a:rPr lang="en-US" dirty="0">
                <a:cs typeface="Courier New" panose="02070309020205020404" pitchFamily="49" charset="0"/>
              </a:rPr>
              <a:t>: runs the program directly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  <a:endParaRPr lang="en-US" dirty="0"/>
          </a:p>
          <a:p>
            <a:pPr lvl="2"/>
            <a:r>
              <a:rPr lang="en-US" sz="2400" dirty="0"/>
              <a:t>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  <a:r>
              <a:rPr lang="en-US" sz="2400" dirty="0">
                <a:cs typeface="Courier New" panose="02070309020205020404" pitchFamily="49" charset="0"/>
              </a:rPr>
              <a:t> </a:t>
            </a:r>
            <a:r>
              <a:rPr lang="en-US" sz="2400" dirty="0"/>
              <a:t>function calls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eventually calls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execve()</a:t>
            </a:r>
            <a:r>
              <a:rPr lang="en-US" sz="2400" dirty="0">
                <a:cs typeface="Courier New" panose="02070309020205020404" pitchFamily="49" charset="0"/>
              </a:rPr>
              <a:t>to run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2400" dirty="0">
                <a:cs typeface="Courier New" panose="02070309020205020404" pitchFamily="49" charset="0"/>
              </a:rPr>
              <a:t>The shell program then runs the program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/>
              <a:t>Attack surfaces differ for these two approaches </a:t>
            </a:r>
            <a:endParaRPr lang="en-US" sz="2400" dirty="0"/>
          </a:p>
          <a:p>
            <a:r>
              <a:rPr lang="en-US" sz="2400" dirty="0"/>
              <a:t>We have discussed attack surfaces for such shell programs in Chapter 1. Here we will focus on the Environment variables aspect.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065" y="44171"/>
            <a:ext cx="10515600" cy="872205"/>
          </a:xfrm>
        </p:spPr>
        <p:txBody>
          <a:bodyPr/>
          <a:lstStyle/>
          <a:p>
            <a:r>
              <a:rPr lang="en-US" dirty="0"/>
              <a:t>Attacks via External Program: 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686" y="1163117"/>
            <a:ext cx="10515600" cy="5038275"/>
          </a:xfrm>
        </p:spPr>
        <p:txBody>
          <a:bodyPr>
            <a:normAutofit/>
          </a:bodyPr>
          <a:lstStyle/>
          <a:p>
            <a:r>
              <a:rPr lang="en-US" sz="2400" dirty="0"/>
              <a:t>Shell programs behavior is affected by many environment variables, the most common of which is the PATH variable.</a:t>
            </a:r>
            <a:endParaRPr lang="en-US" sz="2400" dirty="0"/>
          </a:p>
          <a:p>
            <a:r>
              <a:rPr lang="en-US" sz="2400" dirty="0"/>
              <a:t>When a shell program runs a command and the absolute path is not provided, it uses the PATH variable to locate the command.</a:t>
            </a:r>
            <a:endParaRPr lang="en-US" sz="2400" dirty="0"/>
          </a:p>
          <a:p>
            <a:r>
              <a:rPr lang="en-US" sz="2400" dirty="0"/>
              <a:t>Consider the following code: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We will force the above program to execute the following program </a:t>
            </a:r>
            <a:r>
              <a:rPr lang="en-US" dirty="0"/>
              <a:t>: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23438" y="3294617"/>
            <a:ext cx="4381427" cy="1350320"/>
            <a:chOff x="1216774" y="3294617"/>
            <a:chExt cx="4381427" cy="13503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"/>
            <a:srcRect l="16667" t="22699" r="53770" b="65079"/>
            <a:stretch>
              <a:fillRect/>
            </a:stretch>
          </p:blipFill>
          <p:spPr>
            <a:xfrm>
              <a:off x="1216774" y="3294617"/>
              <a:ext cx="4381427" cy="113211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"/>
            <a:srcRect l="29763" t="59206" r="40673" b="38431"/>
            <a:stretch>
              <a:fillRect/>
            </a:stretch>
          </p:blipFill>
          <p:spPr>
            <a:xfrm>
              <a:off x="1229976" y="4426732"/>
              <a:ext cx="4368225" cy="218205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9663" t="55298" r="36706" b="32063"/>
          <a:stretch>
            <a:fillRect/>
          </a:stretch>
        </p:blipFill>
        <p:spPr>
          <a:xfrm>
            <a:off x="1115513" y="5333551"/>
            <a:ext cx="4745515" cy="111458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638207" y="4270875"/>
            <a:ext cx="28540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20972" y="3682254"/>
            <a:ext cx="3560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Full path not provided. We can use this to manipulate the path variable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"/>
            <a:ext cx="10515600" cy="952500"/>
          </a:xfrm>
        </p:spPr>
        <p:txBody>
          <a:bodyPr/>
          <a:lstStyle/>
          <a:p>
            <a:r>
              <a:rPr lang="en-US" dirty="0"/>
              <a:t>Set-UID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6170"/>
            <a:ext cx="10515600" cy="4351338"/>
          </a:xfrm>
        </p:spPr>
        <p:txBody>
          <a:bodyPr>
            <a:normAutofit/>
          </a:bodyPr>
          <a:lstStyle/>
          <a:p>
            <a:pPr marL="685800" indent="-457200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GB" b="1" dirty="0">
                <a:solidFill>
                  <a:srgbClr val="FF0000"/>
                </a:solidFill>
              </a:rPr>
              <a:t>Allow user to run a program with the program owner’s privilege. </a:t>
            </a:r>
            <a:endParaRPr lang="en-GB" b="1" dirty="0">
              <a:solidFill>
                <a:srgbClr val="FF0000"/>
              </a:solidFill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r>
              <a:rPr lang="en-GB" dirty="0"/>
              <a:t>Allow users to run programs with temporary elevated privileges</a:t>
            </a:r>
            <a:endParaRPr lang="en-GB" dirty="0"/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r>
              <a:rPr lang="en-GB" dirty="0"/>
              <a:t>Example: the </a:t>
            </a:r>
            <a:r>
              <a:rPr lang="en-GB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passwd </a:t>
            </a:r>
            <a:r>
              <a:rPr lang="en-GB" dirty="0">
                <a:ea typeface="Consolas" panose="020B0609020204030204"/>
                <a:cs typeface="Consolas" panose="020B0609020204030204"/>
                <a:sym typeface="Consolas" panose="020B0609020204030204"/>
              </a:rPr>
              <a:t>program</a:t>
            </a:r>
            <a:endParaRPr lang="en-GB" dirty="0"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GB" sz="1100" dirty="0"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457200" lv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30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	</a:t>
            </a:r>
            <a:r>
              <a:rPr lang="en-GB" sz="200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$ ls -l /usr/bin/passwd</a:t>
            </a:r>
            <a:endParaRPr lang="en-GB" sz="2000" dirty="0"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  <a:p>
            <a:pPr marL="457200" lv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	-rw</a:t>
            </a:r>
            <a:r>
              <a:rPr lang="en-GB" sz="2000" b="1" dirty="0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s</a:t>
            </a:r>
            <a:r>
              <a:rPr lang="en-GB" sz="200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r-xr-x 1 </a:t>
            </a:r>
            <a:r>
              <a:rPr lang="en-GB" sz="2000" b="1" dirty="0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root</a:t>
            </a:r>
            <a:r>
              <a:rPr lang="en-GB" sz="2000" dirty="0"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 root 41284 Sep 12  2012 </a:t>
            </a:r>
            <a:r>
              <a:rPr lang="en-GB" sz="2000" b="1" dirty="0">
                <a:solidFill>
                  <a:srgbClr val="FF0000"/>
                </a:solidFill>
                <a:latin typeface="Consolas" panose="020B0609020204030204"/>
                <a:ea typeface="Consolas" panose="020B0609020204030204"/>
                <a:cs typeface="Consolas" panose="020B0609020204030204"/>
                <a:sym typeface="Consolas" panose="020B0609020204030204"/>
              </a:rPr>
              <a:t>/usr/bin/passwd</a:t>
            </a:r>
            <a:endParaRPr lang="en-GB" sz="2000" b="1" dirty="0">
              <a:solidFill>
                <a:srgbClr val="FF0000"/>
              </a:solidFill>
              <a:latin typeface="Consolas" panose="020B0609020204030204"/>
              <a:ea typeface="Consolas" panose="020B0609020204030204"/>
              <a:cs typeface="Consolas" panose="020B0609020204030204"/>
              <a:sym typeface="Consolas" panose="020B0609020204030204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6532"/>
            <a:ext cx="10515600" cy="893588"/>
          </a:xfrm>
        </p:spPr>
        <p:txBody>
          <a:bodyPr/>
          <a:lstStyle/>
          <a:p>
            <a:r>
              <a:rPr lang="en-US" dirty="0"/>
              <a:t>Attacks via External Program: Case Study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836209" y="1073206"/>
            <a:ext cx="8519582" cy="4711587"/>
            <a:chOff x="955888" y="1598903"/>
            <a:chExt cx="8519582" cy="471158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1"/>
            <a:srcRect l="29663" t="33492" r="17956" b="20158"/>
            <a:stretch>
              <a:fillRect/>
            </a:stretch>
          </p:blipFill>
          <p:spPr>
            <a:xfrm>
              <a:off x="955888" y="1598903"/>
              <a:ext cx="8519582" cy="4711587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476638" y="2106750"/>
              <a:ext cx="2623854" cy="10156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000" dirty="0"/>
                <a:t>We will first run the first program without doing the attack</a:t>
              </a:r>
              <a:endParaRPr lang="en-US" sz="20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476638" y="3869776"/>
              <a:ext cx="2404472" cy="10156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000" dirty="0"/>
                <a:t>We now change the PATH environment variable</a:t>
              </a:r>
              <a:endParaRPr lang="en-US" sz="2000" dirty="0"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3638"/>
            <a:ext cx="10515600" cy="941562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Attacks via External Program: Attack Surfaces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3157"/>
            <a:ext cx="10515600" cy="5038275"/>
          </a:xfrm>
        </p:spPr>
        <p:txBody>
          <a:bodyPr>
            <a:normAutofit/>
          </a:bodyPr>
          <a:lstStyle/>
          <a:p>
            <a:r>
              <a:rPr lang="en-US" dirty="0"/>
              <a:t>Compared to system(), execve()’s attack surface is smaller</a:t>
            </a:r>
            <a:endParaRPr lang="en-US" dirty="0"/>
          </a:p>
          <a:p>
            <a:r>
              <a:rPr lang="en-US" dirty="0"/>
              <a:t>execve() does not invoke shell, and thus is not affected by environment variables</a:t>
            </a:r>
            <a:endParaRPr lang="en-US" dirty="0"/>
          </a:p>
          <a:p>
            <a:r>
              <a:rPr lang="en-US" dirty="0"/>
              <a:t>When invoking external programs in privileged programs, we should use execve()</a:t>
            </a:r>
            <a:endParaRPr lang="en-US" dirty="0"/>
          </a:p>
          <a:p>
            <a:r>
              <a:rPr lang="en-US" dirty="0"/>
              <a:t>Refer to Chapter 1 for more information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970" y="32528"/>
            <a:ext cx="10515600" cy="890564"/>
          </a:xfrm>
        </p:spPr>
        <p:txBody>
          <a:bodyPr/>
          <a:lstStyle/>
          <a:p>
            <a:r>
              <a:rPr lang="en-US" dirty="0"/>
              <a:t>Attacks via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470" y="1193206"/>
            <a:ext cx="10515600" cy="4741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Programs often use functions from external libraries. If these functions use environment variables, they add to the attack surface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Case Study – Locale in UNIX</a:t>
            </a:r>
            <a:endParaRPr lang="en-US" dirty="0"/>
          </a:p>
          <a:p>
            <a:r>
              <a:rPr lang="en-US" dirty="0"/>
              <a:t>Every time a message needs to be printed out, the program uses the provided library functions for the translated message</a:t>
            </a:r>
            <a:endParaRPr lang="en-US" dirty="0"/>
          </a:p>
          <a:p>
            <a:r>
              <a:rPr lang="en-US" dirty="0"/>
              <a:t>Unix uses the </a:t>
            </a:r>
            <a:r>
              <a:rPr lang="en-US" dirty="0" err="1"/>
              <a:t>gettext</a:t>
            </a:r>
            <a:r>
              <a:rPr lang="en-US" dirty="0"/>
              <a:t>() and </a:t>
            </a:r>
            <a:r>
              <a:rPr lang="en-US" dirty="0" err="1"/>
              <a:t>catopen</a:t>
            </a:r>
            <a:r>
              <a:rPr lang="en-US" dirty="0"/>
              <a:t>() in the </a:t>
            </a:r>
            <a:r>
              <a:rPr lang="en-US" dirty="0" err="1"/>
              <a:t>libc</a:t>
            </a:r>
            <a:r>
              <a:rPr lang="en-US" dirty="0"/>
              <a:t> library</a:t>
            </a:r>
            <a:endParaRPr lang="en-US" dirty="0"/>
          </a:p>
          <a:p>
            <a:r>
              <a:rPr lang="en-US" dirty="0"/>
              <a:t>The following code shows how a program can use locale subsystem 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29745" t="26482" r="18056" b="54074"/>
          <a:stretch>
            <a:fillRect/>
          </a:stretch>
        </p:blipFill>
        <p:spPr>
          <a:xfrm>
            <a:off x="1185687" y="4883160"/>
            <a:ext cx="8129239" cy="189261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18148"/>
            <a:ext cx="10515600" cy="896252"/>
          </a:xfrm>
        </p:spPr>
        <p:txBody>
          <a:bodyPr/>
          <a:lstStyle/>
          <a:p>
            <a:r>
              <a:rPr lang="en-US" dirty="0"/>
              <a:t>Attacks via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>
            <a:normAutofit/>
          </a:bodyPr>
          <a:lstStyle/>
          <a:p>
            <a:r>
              <a:rPr lang="en-US" dirty="0"/>
              <a:t>This subsystem relies on the following environment variables : LANG, LANGUAGE, NLSPATH, LOCPATH, LC_ALL, LC_MESSAGES</a:t>
            </a:r>
            <a:endParaRPr lang="en-US" dirty="0"/>
          </a:p>
          <a:p>
            <a:r>
              <a:rPr lang="en-US" dirty="0"/>
              <a:t>These variables can be set by users, so the translated message can be controlled by users.</a:t>
            </a:r>
            <a:endParaRPr lang="en-US" dirty="0"/>
          </a:p>
          <a:p>
            <a:r>
              <a:rPr lang="en-US" dirty="0"/>
              <a:t>Attacker can use format string vulnerability to format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function – More information in chapter 6</a:t>
            </a:r>
            <a:endParaRPr lang="en-US" dirty="0"/>
          </a:p>
          <a:p>
            <a:r>
              <a:rPr lang="en-US" b="1" dirty="0"/>
              <a:t>Countermeasure:</a:t>
            </a:r>
            <a:endParaRPr lang="en-US" b="1" dirty="0"/>
          </a:p>
          <a:p>
            <a:pPr lvl="1"/>
            <a:r>
              <a:rPr lang="en-US" dirty="0"/>
              <a:t>This lies with the library author</a:t>
            </a:r>
            <a:endParaRPr lang="en-US" dirty="0"/>
          </a:p>
          <a:p>
            <a:pPr lvl="1"/>
            <a:r>
              <a:rPr lang="en-US" dirty="0"/>
              <a:t>Example: </a:t>
            </a:r>
            <a:r>
              <a:rPr lang="en-US" dirty="0" err="1"/>
              <a:t>Conectiva</a:t>
            </a:r>
            <a:r>
              <a:rPr lang="en-US" dirty="0"/>
              <a:t> Linux using the Glibc 2.1.1 library explicitly checks and ignored the NSLPATH environment variable if </a:t>
            </a:r>
            <a:r>
              <a:rPr lang="en-US" dirty="0" err="1"/>
              <a:t>catopen</a:t>
            </a:r>
            <a:r>
              <a:rPr lang="en-US" dirty="0"/>
              <a:t>() and </a:t>
            </a:r>
            <a:r>
              <a:rPr lang="en-US" dirty="0" err="1"/>
              <a:t>catgets</a:t>
            </a:r>
            <a:r>
              <a:rPr lang="en-US" dirty="0"/>
              <a:t>() functions are called from a Set-UID program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2911"/>
            <a:ext cx="10515600" cy="916889"/>
          </a:xfrm>
        </p:spPr>
        <p:txBody>
          <a:bodyPr/>
          <a:lstStyle/>
          <a:p>
            <a:r>
              <a:rPr lang="en-US" dirty="0"/>
              <a:t>Attacks via Application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5310" y="1899032"/>
            <a:ext cx="3261360" cy="3245720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1"/>
              </a:buBlip>
            </a:pPr>
            <a:r>
              <a:rPr lang="en-US" dirty="0"/>
              <a:t>Programs may directly use environment variables. If these are privileged programs, it may result  in untrusted inputs.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80669" y="1638679"/>
            <a:ext cx="7328891" cy="4419221"/>
            <a:chOff x="637819" y="1479711"/>
            <a:chExt cx="6275783" cy="31099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31771" t="15185" r="21354" b="53333"/>
            <a:stretch>
              <a:fillRect/>
            </a:stretch>
          </p:blipFill>
          <p:spPr>
            <a:xfrm>
              <a:off x="637819" y="1479711"/>
              <a:ext cx="6275782" cy="23708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0208" t="70000" r="32917" b="20185"/>
            <a:stretch>
              <a:fillRect/>
            </a:stretch>
          </p:blipFill>
          <p:spPr>
            <a:xfrm>
              <a:off x="637819" y="3850562"/>
              <a:ext cx="6275783" cy="739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060" y="26805"/>
            <a:ext cx="10515600" cy="877835"/>
          </a:xfrm>
        </p:spPr>
        <p:txBody>
          <a:bodyPr/>
          <a:lstStyle/>
          <a:p>
            <a:r>
              <a:rPr lang="en-US" dirty="0"/>
              <a:t>Attacks via Application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373" y="1331360"/>
            <a:ext cx="5322685" cy="474170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The program uses getenv() to know its current directory from the PWD environment variable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 program then copies this into an array “</a:t>
            </a:r>
            <a:r>
              <a:rPr lang="en-US" sz="2400" dirty="0" err="1"/>
              <a:t>arr</a:t>
            </a:r>
            <a:r>
              <a:rPr lang="en-US" sz="2400" dirty="0"/>
              <a:t>”, but forgets to check the length of the input. This results in a potential buffer overflow.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Value of PWD comes from the shell program, so every time we change our folder the shell program updates its shell variable.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We can change the shell variable ourselves.</a:t>
            </a:r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/>
          <a:srcRect l="20209" t="41296" r="52083" b="22038"/>
          <a:stretch>
            <a:fillRect/>
          </a:stretch>
        </p:blipFill>
        <p:spPr>
          <a:xfrm>
            <a:off x="5838824" y="1542639"/>
            <a:ext cx="5557223" cy="413657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340721" y="3964939"/>
            <a:ext cx="7839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402487" y="5288279"/>
            <a:ext cx="7839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86419" y="3335530"/>
            <a:ext cx="233504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Current directory with unmodified shell variable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186419" y="4663555"/>
            <a:ext cx="228561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Current directory with modified shell variable</a:t>
            </a:r>
            <a:endParaRPr lang="en-US" sz="20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-768"/>
            <a:ext cx="10724535" cy="915168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Attacks via Application </a:t>
            </a:r>
            <a:r>
              <a:rPr lang="en-US"/>
              <a:t>Code - </a:t>
            </a:r>
            <a:r>
              <a:rPr lang="en-US" dirty="0"/>
              <a:t>Countermeasures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7100"/>
            <a:ext cx="10515600" cy="4741702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When environment variables are used by privileged Set-UID programs, they must be sanitized properly.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Developers may choose to use a secure version of getenv(), such as </a:t>
            </a:r>
            <a:r>
              <a:rPr lang="en-US" dirty="0" err="1"/>
              <a:t>secure_getenv</a:t>
            </a:r>
            <a:r>
              <a:rPr lang="en-US" dirty="0"/>
              <a:t>().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dirty="0"/>
              <a:t>getenv() works by searching the environment variable list and returning a pointer to the string found, when used to retrieve a environment variable.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dirty="0" err="1"/>
              <a:t>secure_getenv</a:t>
            </a:r>
            <a:r>
              <a:rPr lang="en-US" dirty="0"/>
              <a:t>() works the exact same way, except it returns NULL when “secure execution” is required.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dirty="0"/>
              <a:t>Secure execution is defined by conditions like when the  process’s user/group EUID and RUID don’t match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27" y="20991"/>
            <a:ext cx="10515600" cy="924917"/>
          </a:xfrm>
        </p:spPr>
        <p:txBody>
          <a:bodyPr/>
          <a:lstStyle/>
          <a:p>
            <a:r>
              <a:rPr lang="en-US" dirty="0"/>
              <a:t>Set-UID Approach VS Service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1070" y="1457979"/>
            <a:ext cx="31635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Normal-User Process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00050" y="4367980"/>
            <a:ext cx="429296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Privileged Process</a:t>
            </a:r>
            <a:endParaRPr lang="en-US" sz="2400" b="1" dirty="0"/>
          </a:p>
          <a:p>
            <a:pPr algn="ctr"/>
            <a:r>
              <a:rPr lang="en-US" sz="2400" dirty="0"/>
              <a:t>(Conduct privileged operations</a:t>
            </a:r>
            <a:endParaRPr lang="en-US" sz="2400" dirty="0"/>
          </a:p>
          <a:p>
            <a:pPr algn="ctr"/>
            <a:r>
              <a:rPr lang="en-US" sz="2400" dirty="0"/>
              <a:t> for users)</a:t>
            </a:r>
            <a:endParaRPr lang="en-US" sz="2400" dirty="0"/>
          </a:p>
        </p:txBody>
      </p:sp>
      <p:cxnSp>
        <p:nvCxnSpPr>
          <p:cNvPr id="6" name="Straight Arrow Connector 5"/>
          <p:cNvCxnSpPr>
            <a:stCxn id="4" idx="2"/>
            <a:endCxn id="5" idx="0"/>
          </p:cNvCxnSpPr>
          <p:nvPr/>
        </p:nvCxnSpPr>
        <p:spPr>
          <a:xfrm>
            <a:off x="2542834" y="1919644"/>
            <a:ext cx="3699" cy="2448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07315" y="1485570"/>
            <a:ext cx="290664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Privileged Process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281036" y="4338191"/>
            <a:ext cx="433544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Privileged Process</a:t>
            </a:r>
            <a:endParaRPr lang="en-US" sz="2400" b="1" dirty="0"/>
          </a:p>
          <a:p>
            <a:pPr algn="ctr"/>
            <a:r>
              <a:rPr lang="en-US" sz="2400" dirty="0"/>
              <a:t>(Conduct privileged operations</a:t>
            </a:r>
            <a:endParaRPr lang="en-US" sz="2400" dirty="0"/>
          </a:p>
          <a:p>
            <a:pPr algn="ctr"/>
            <a:r>
              <a:rPr lang="en-US" sz="2400" dirty="0"/>
              <a:t> for users)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9" idx="2"/>
            <a:endCxn id="10" idx="0"/>
          </p:cNvCxnSpPr>
          <p:nvPr/>
        </p:nvCxnSpPr>
        <p:spPr>
          <a:xfrm flipH="1">
            <a:off x="7448757" y="1947235"/>
            <a:ext cx="11880" cy="239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137636" y="4530025"/>
            <a:ext cx="205436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Normal User Process</a:t>
            </a:r>
            <a:endParaRPr lang="en-US" sz="2400" b="1" dirty="0"/>
          </a:p>
        </p:txBody>
      </p:sp>
      <p:cxnSp>
        <p:nvCxnSpPr>
          <p:cNvPr id="13" name="Straight Arrow Connector 12"/>
          <p:cNvCxnSpPr>
            <a:stCxn id="12" idx="1"/>
            <a:endCxn id="10" idx="3"/>
          </p:cNvCxnSpPr>
          <p:nvPr/>
        </p:nvCxnSpPr>
        <p:spPr>
          <a:xfrm flipH="1" flipV="1">
            <a:off x="9616477" y="4938356"/>
            <a:ext cx="521159" cy="7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2785" y="2832072"/>
            <a:ext cx="1882361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Environment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Variables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94595" y="2817133"/>
            <a:ext cx="1882365" cy="83099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Environment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Variables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2766" y="5821451"/>
            <a:ext cx="290664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(a) Set-UID Approach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319296" y="5831837"/>
            <a:ext cx="290664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(b) Service Approach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9276228" y="3741117"/>
            <a:ext cx="151869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Request for service</a:t>
            </a:r>
            <a:endParaRPr lang="en-US" sz="20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711700" y="1273216"/>
            <a:ext cx="0" cy="4213184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0662"/>
            <a:ext cx="10515600" cy="941838"/>
          </a:xfrm>
        </p:spPr>
        <p:txBody>
          <a:bodyPr>
            <a:normAutofit/>
          </a:bodyPr>
          <a:lstStyle/>
          <a:p>
            <a:r>
              <a:rPr lang="en-US" dirty="0"/>
              <a:t>Set-UID Approach VS Service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190" y="1133240"/>
            <a:ext cx="10515600" cy="5198980"/>
          </a:xfrm>
        </p:spPr>
        <p:txBody>
          <a:bodyPr>
            <a:noAutofit/>
          </a:bodyPr>
          <a:lstStyle/>
          <a:p>
            <a:r>
              <a:rPr lang="en-US" sz="2400" dirty="0"/>
              <a:t>Most operating systems follow two approaches to allow normal users to perform privileged operations</a:t>
            </a:r>
            <a:endParaRPr lang="en-US" sz="2400" dirty="0"/>
          </a:p>
          <a:p>
            <a:pPr lvl="1"/>
            <a:r>
              <a:rPr lang="en-US" sz="2000" dirty="0"/>
              <a:t>Set-UID approach: Normal users have to run a special program to gain root privileges temporarily</a:t>
            </a:r>
            <a:endParaRPr lang="en-US" sz="2000" dirty="0"/>
          </a:p>
          <a:p>
            <a:pPr lvl="1"/>
            <a:r>
              <a:rPr lang="en-US" sz="2000" dirty="0"/>
              <a:t>Service approach: Normal users have to have to request a privileged service to perform the actions for them. Figure in the earlier slide depicts these two approaches</a:t>
            </a:r>
            <a:endParaRPr lang="en-US" sz="2000" dirty="0"/>
          </a:p>
          <a:p>
            <a:r>
              <a:rPr lang="en-US" sz="2400" dirty="0"/>
              <a:t>Set-UID has a much broader attack surface, which is caused by environment variables</a:t>
            </a:r>
            <a:endParaRPr lang="en-US" sz="2400" dirty="0"/>
          </a:p>
          <a:p>
            <a:pPr lvl="1"/>
            <a:r>
              <a:rPr lang="en-US" sz="2000" dirty="0"/>
              <a:t>Environment variables cannot be trusted in Set-UID approach</a:t>
            </a:r>
            <a:endParaRPr lang="en-US" sz="2000" dirty="0"/>
          </a:p>
          <a:p>
            <a:pPr lvl="1"/>
            <a:r>
              <a:rPr lang="en-US" sz="2000" dirty="0"/>
              <a:t>Environment variables can be trusted in Service approach</a:t>
            </a:r>
            <a:endParaRPr lang="en-US" sz="2000" dirty="0"/>
          </a:p>
          <a:p>
            <a:r>
              <a:rPr lang="en-US" sz="2400" dirty="0"/>
              <a:t>Although, the other attack surfaces still apply to Service approach (Discussed in Chapter 1), it is considered safer than Set-UID approach</a:t>
            </a:r>
            <a:endParaRPr lang="en-US" sz="2400" dirty="0"/>
          </a:p>
          <a:p>
            <a:r>
              <a:rPr lang="en-US" sz="2400" dirty="0"/>
              <a:t>Due to this reason, the Android operating system completely removed the Set-UID and Set-GID mechanism</a:t>
            </a:r>
            <a:endParaRPr lang="en-US" sz="2400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242570" y="43655"/>
            <a:ext cx="10515600" cy="883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等线" panose="02010600030101010101" charset="-122"/>
                <a:ea typeface="等线" panose="02010600030101010101" charset="-122"/>
              </a:rPr>
              <a:t>Summary</a:t>
            </a:r>
            <a:endParaRPr lang="en-US" dirty="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等线" panose="02010600030101010101" charset="-122"/>
                <a:ea typeface="等线" panose="02010600030101010101" charset="-122"/>
              </a:rPr>
              <a:t>The need for privileged programs</a:t>
            </a:r>
            <a:endParaRPr lang="en-US" dirty="0"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en-US" dirty="0">
                <a:latin typeface="等线" panose="02010600030101010101" charset="-122"/>
                <a:ea typeface="等线" panose="02010600030101010101" charset="-122"/>
              </a:rPr>
              <a:t>How the Set-UID mechanism works</a:t>
            </a:r>
            <a:endParaRPr lang="en-US" dirty="0"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en-US" dirty="0">
                <a:latin typeface="等线" panose="02010600030101010101" charset="-122"/>
                <a:ea typeface="等线" panose="02010600030101010101" charset="-122"/>
              </a:rPr>
              <a:t>Security flaws in privileged Set-UID programs</a:t>
            </a:r>
            <a:endParaRPr lang="en-US" dirty="0"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en-US" dirty="0">
                <a:latin typeface="等线" panose="02010600030101010101" charset="-122"/>
                <a:ea typeface="等线" panose="02010600030101010101" charset="-122"/>
              </a:rPr>
              <a:t>Attack surface</a:t>
            </a:r>
            <a:endParaRPr lang="en-US" dirty="0"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en-US" dirty="0">
                <a:latin typeface="等线" panose="02010600030101010101" charset="-122"/>
                <a:ea typeface="等线" panose="02010600030101010101" charset="-122"/>
              </a:rPr>
              <a:t>How to improve the security of privileged programs</a:t>
            </a:r>
            <a:endParaRPr lang="en-US" dirty="0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"/>
            <a:ext cx="10515600" cy="952500"/>
          </a:xfrm>
        </p:spPr>
        <p:txBody>
          <a:bodyPr/>
          <a:lstStyle/>
          <a:p>
            <a:r>
              <a:rPr lang="en-US" dirty="0"/>
              <a:t>Set-UID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6170"/>
            <a:ext cx="10515600" cy="4736286"/>
          </a:xfrm>
        </p:spPr>
        <p:txBody>
          <a:bodyPr>
            <a:normAutofit lnSpcReduction="10000"/>
          </a:bodyPr>
          <a:lstStyle/>
          <a:p>
            <a:pPr marL="6858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Every process has two User IDs. </a:t>
            </a:r>
            <a:endParaRPr lang="en-US" dirty="0"/>
          </a:p>
          <a:p>
            <a:pPr marL="6858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/>
              <a:t>Real UID (RUID)</a:t>
            </a:r>
            <a:r>
              <a:rPr lang="en-US" dirty="0"/>
              <a:t>: Identifies real owner of process	</a:t>
            </a:r>
            <a:endParaRPr lang="en-US" dirty="0"/>
          </a:p>
          <a:p>
            <a:pPr marL="6858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/>
              <a:t>Effective UID (EUID)</a:t>
            </a:r>
            <a:r>
              <a:rPr lang="en-US" dirty="0"/>
              <a:t>: Identifies privilege of a process</a:t>
            </a:r>
            <a:endParaRPr lang="en-US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Access control is based on EUID</a:t>
            </a:r>
            <a:endParaRPr lang="en-US" dirty="0"/>
          </a:p>
          <a:p>
            <a:pPr marL="6858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When a normal program is executed, </a:t>
            </a:r>
            <a:r>
              <a:rPr lang="en-US" dirty="0">
                <a:solidFill>
                  <a:srgbClr val="C00000"/>
                </a:solidFill>
              </a:rPr>
              <a:t>RUID = EUID</a:t>
            </a:r>
            <a:r>
              <a:rPr lang="en-US" dirty="0"/>
              <a:t>, they both equal to the ID of the user who runs the program</a:t>
            </a:r>
            <a:endParaRPr lang="en-US" dirty="0"/>
          </a:p>
          <a:p>
            <a:pPr marL="6858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When a Set-UID is executed, </a:t>
            </a:r>
            <a:r>
              <a:rPr lang="en-US" dirty="0">
                <a:solidFill>
                  <a:srgbClr val="C00000"/>
                </a:solidFill>
              </a:rPr>
              <a:t>RUID ≠ EUID</a:t>
            </a:r>
            <a:r>
              <a:rPr lang="en-US" dirty="0"/>
              <a:t>. RUID still equal to the user’s ID, but EUID equals to the program </a:t>
            </a:r>
            <a:r>
              <a:rPr lang="en-US" b="1" dirty="0"/>
              <a:t>owner</a:t>
            </a:r>
            <a:r>
              <a:rPr lang="en-US" dirty="0"/>
              <a:t>’s ID. </a:t>
            </a:r>
            <a:endParaRPr lang="en-US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If the program is owned by root, the program runs with the root privilege.</a:t>
            </a: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0134" y="2494844"/>
            <a:ext cx="9144000" cy="1376362"/>
          </a:xfrm>
        </p:spPr>
        <p:txBody>
          <a:bodyPr>
            <a:normAutofit/>
          </a:bodyPr>
          <a:lstStyle/>
          <a:p>
            <a:r>
              <a:rPr lang="en-US"/>
              <a:t>TASKs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"/>
            <a:ext cx="10515600" cy="914400"/>
          </a:xfrm>
        </p:spPr>
        <p:txBody>
          <a:bodyPr/>
          <a:lstStyle/>
          <a:p>
            <a:r>
              <a:rPr lang="en-US" dirty="0"/>
              <a:t>Turn a Program into Set-UID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078" y="1494356"/>
            <a:ext cx="330004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Change the owner of a file to root 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Before Enabling Set-UID bit: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After Enabling the Set-UID bit 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l="28175" t="18730" r="45833" b="72222"/>
          <a:stretch>
            <a:fillRect/>
          </a:stretch>
        </p:blipFill>
        <p:spPr>
          <a:xfrm>
            <a:off x="4189312" y="1439261"/>
            <a:ext cx="6479532" cy="1409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8075" t="18889" r="51290" b="75714"/>
          <a:stretch>
            <a:fillRect/>
          </a:stretch>
        </p:blipFill>
        <p:spPr>
          <a:xfrm>
            <a:off x="4189312" y="3135555"/>
            <a:ext cx="4977289" cy="8135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7976" t="20159" r="49207" b="67506"/>
          <a:stretch>
            <a:fillRect/>
          </a:stretch>
        </p:blipFill>
        <p:spPr>
          <a:xfrm>
            <a:off x="4222395" y="4235773"/>
            <a:ext cx="6413366" cy="21669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987"/>
            <a:ext cx="10515600" cy="933513"/>
          </a:xfrm>
        </p:spPr>
        <p:txBody>
          <a:bodyPr/>
          <a:lstStyle/>
          <a:p>
            <a:r>
              <a:rPr lang="en-US" dirty="0"/>
              <a:t>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261"/>
            <a:ext cx="10515600" cy="47417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Set-UID program is just like any other program, except that it has a special marking, which a single bit called Set-UID bit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14146" t="33587" r="23481" b="50548"/>
          <a:stretch>
            <a:fillRect/>
          </a:stretch>
        </p:blipFill>
        <p:spPr>
          <a:xfrm>
            <a:off x="937550" y="2663052"/>
            <a:ext cx="9521142" cy="13622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875" t="38481" r="15031" b="49564"/>
          <a:stretch>
            <a:fillRect/>
          </a:stretch>
        </p:blipFill>
        <p:spPr>
          <a:xfrm>
            <a:off x="937550" y="4714277"/>
            <a:ext cx="9521142" cy="819843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60a9ba94-a507-4bea-bc05-39fa61471c99"/>
  <p:tag name="COMMONDATA" val="eyJoZGlkIjoiOWQ2MDJlY2M1MTFmYjAxZjE3ODA3NjE2NDRjOTJjOWUifQ=="/>
</p:tagLst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20586</Words>
  <Application>WPS 演示</Application>
  <PresentationFormat>宽屏</PresentationFormat>
  <Paragraphs>760</Paragraphs>
  <Slides>70</Slides>
  <Notes>47</Notes>
  <HiddenSlides>3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70</vt:i4>
      </vt:variant>
    </vt:vector>
  </HeadingPairs>
  <TitlesOfParts>
    <vt:vector size="87" baseType="lpstr">
      <vt:lpstr>Arial</vt:lpstr>
      <vt:lpstr>宋体</vt:lpstr>
      <vt:lpstr>Wingdings</vt:lpstr>
      <vt:lpstr>Arial</vt:lpstr>
      <vt:lpstr>Calibri</vt:lpstr>
      <vt:lpstr>Times New Roman</vt:lpstr>
      <vt:lpstr>Consolas</vt:lpstr>
      <vt:lpstr>微软雅黑</vt:lpstr>
      <vt:lpstr>Arial Unicode MS</vt:lpstr>
      <vt:lpstr>等线</vt:lpstr>
      <vt:lpstr>Courier New</vt:lpstr>
      <vt:lpstr>Adobe Gothic Std B</vt:lpstr>
      <vt:lpstr>等线 Light</vt:lpstr>
      <vt:lpstr>Yu Gothic UI Semibold</vt:lpstr>
      <vt:lpstr>Custom Design</vt:lpstr>
      <vt:lpstr>2_Office Theme</vt:lpstr>
      <vt:lpstr>Office 主题​​</vt:lpstr>
      <vt:lpstr>PowerPoint 演示文稿</vt:lpstr>
      <vt:lpstr>Need for Privileged Programs</vt:lpstr>
      <vt:lpstr>Two-Tier Approach</vt:lpstr>
      <vt:lpstr>Types of Privileged Programs</vt:lpstr>
      <vt:lpstr>Superman Story</vt:lpstr>
      <vt:lpstr>Set-UID Concept</vt:lpstr>
      <vt:lpstr>Set-UID Concept</vt:lpstr>
      <vt:lpstr>Turn a Program into Set-UID</vt:lpstr>
      <vt:lpstr>How it Works</vt:lpstr>
      <vt:lpstr>Example of Set UID</vt:lpstr>
      <vt:lpstr>How is Set-UID Secure?</vt:lpstr>
      <vt:lpstr>Attack on Superman</vt:lpstr>
      <vt:lpstr>Attack Surfaces of Set-UID Programs</vt:lpstr>
      <vt:lpstr>Attacks via User Inputs</vt:lpstr>
      <vt:lpstr>Attacks via User Inputs</vt:lpstr>
      <vt:lpstr>Attacks via System Inputs</vt:lpstr>
      <vt:lpstr>Attacks via Environment Variables</vt:lpstr>
      <vt:lpstr>Attacks via Environment Variables</vt:lpstr>
      <vt:lpstr>Capability Leaking</vt:lpstr>
      <vt:lpstr>Attacks via Capability Leaking: An Example</vt:lpstr>
      <vt:lpstr>Attacks via Capability Leaking (Continued)	</vt:lpstr>
      <vt:lpstr>Capability Leaking in OS X – Case Study	</vt:lpstr>
      <vt:lpstr>Invoking Programs</vt:lpstr>
      <vt:lpstr>Invoking Programs : Unsafe Approach</vt:lpstr>
      <vt:lpstr>Invoking Programs : Unsafe Approach ( Continued)</vt:lpstr>
      <vt:lpstr>A Note</vt:lpstr>
      <vt:lpstr>Invoking Programs Safely: using execve()</vt:lpstr>
      <vt:lpstr>Invoking Programs Safely ( Continued)</vt:lpstr>
      <vt:lpstr>Additional Consideration</vt:lpstr>
      <vt:lpstr>Invoking External Commands in Other Languages</vt:lpstr>
      <vt:lpstr>Principle of Isolation</vt:lpstr>
      <vt:lpstr>Principle of Least Privilege</vt:lpstr>
      <vt:lpstr>Summary</vt:lpstr>
      <vt:lpstr>Environment Variables &amp; Attacks</vt:lpstr>
      <vt:lpstr>Environment Variables</vt:lpstr>
      <vt:lpstr>How to Access Environment Variables</vt:lpstr>
      <vt:lpstr>How Does a process get Environment Variables?</vt:lpstr>
      <vt:lpstr>execve() and Environment variables</vt:lpstr>
      <vt:lpstr>execve() and Environment variables</vt:lpstr>
      <vt:lpstr>Memory Location for Environment Variables</vt:lpstr>
      <vt:lpstr>Shell Variables &amp; Environment Variables</vt:lpstr>
      <vt:lpstr>Side Note on The /proc File System</vt:lpstr>
      <vt:lpstr>Shell Variables &amp; Environment Variables</vt:lpstr>
      <vt:lpstr>Shell Variables &amp; Environment Variables</vt:lpstr>
      <vt:lpstr>Shell Variables &amp; Environment Variables</vt:lpstr>
      <vt:lpstr>Attack Surface on Environment Variables</vt:lpstr>
      <vt:lpstr>Attacks via Dynamic Linker</vt:lpstr>
      <vt:lpstr>Attacks via Dynamic Linker</vt:lpstr>
      <vt:lpstr>Attacks via Dynamic Linker</vt:lpstr>
      <vt:lpstr>Attacks via Dynamic Linker</vt:lpstr>
      <vt:lpstr>Attacks via Dynamic Linker: the Risk</vt:lpstr>
      <vt:lpstr>Attacks via Dynamic Linker: Case Study 1</vt:lpstr>
      <vt:lpstr>Attacks via Dynamic Linker: Case Study 1</vt:lpstr>
      <vt:lpstr>Attacks via Dynamic Linker: Case Study 1</vt:lpstr>
      <vt:lpstr>Attacks via Dynamic Linker: Case Study</vt:lpstr>
      <vt:lpstr>Attacks via Dynamic Linker</vt:lpstr>
      <vt:lpstr>Attacks via Dynamic Linker: Case Study 2</vt:lpstr>
      <vt:lpstr>Attacks via External Program</vt:lpstr>
      <vt:lpstr>Attacks via External Program: Case Study</vt:lpstr>
      <vt:lpstr>Attacks via External Program: Case Study</vt:lpstr>
      <vt:lpstr>Attacks via External Program: Attack Surfaces</vt:lpstr>
      <vt:lpstr>Attacks via Library</vt:lpstr>
      <vt:lpstr>Attacks via Library</vt:lpstr>
      <vt:lpstr>Attacks via Application Code</vt:lpstr>
      <vt:lpstr>Attacks via Application Code</vt:lpstr>
      <vt:lpstr>Attacks via Application Code - Countermeasures</vt:lpstr>
      <vt:lpstr>Set-UID Approach VS Service Approach</vt:lpstr>
      <vt:lpstr>Set-UID Approach VS Service Approach</vt:lpstr>
      <vt:lpstr>PowerPoint 演示文稿</vt:lpstr>
      <vt:lpstr>TASKs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Set-UID Privileged Programs</dc:title>
  <dc:creator>刘硕</dc:creator>
  <cp:lastModifiedBy>放下浮躁</cp:lastModifiedBy>
  <cp:revision>53</cp:revision>
  <dcterms:created xsi:type="dcterms:W3CDTF">2022-02-25T01:57:00Z</dcterms:created>
  <dcterms:modified xsi:type="dcterms:W3CDTF">2023-03-17T09:27:30Z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5358FA8002774C6FA60BB13B3D7AF2DF</vt:lpwstr>
  </property>
  <property fmtid="{D5CDD505-2E9C-101B-9397-08002B2CF9AE}" pid="3" name="KSOProductBuildVer">
    <vt:lpwstr>2052-11.1.0.12980</vt:lpwstr>
  </property>
</Properties>
</file>